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8" r:id="rId4"/>
    <p:sldId id="257" r:id="rId5"/>
    <p:sldId id="25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69" r:id="rId15"/>
    <p:sldId id="270" r:id="rId16"/>
    <p:sldId id="272" r:id="rId17"/>
    <p:sldId id="277" r:id="rId18"/>
    <p:sldId id="273" r:id="rId19"/>
    <p:sldId id="282" r:id="rId20"/>
    <p:sldId id="279" r:id="rId21"/>
    <p:sldId id="283" r:id="rId22"/>
    <p:sldId id="281" r:id="rId23"/>
    <p:sldId id="278" r:id="rId24"/>
    <p:sldId id="271" r:id="rId25"/>
    <p:sldId id="285" r:id="rId26"/>
    <p:sldId id="286" r:id="rId27"/>
    <p:sldId id="287" r:id="rId28"/>
    <p:sldId id="288" r:id="rId29"/>
    <p:sldId id="289" r:id="rId30"/>
    <p:sldId id="284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C00"/>
    <a:srgbClr val="669900"/>
    <a:srgbClr val="FF9953"/>
    <a:srgbClr val="FF6600"/>
    <a:srgbClr val="A1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491" autoAdjust="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04592BD-A84E-44A3-8DF7-E6ED0C1DA784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8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8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François PHILIPPE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3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Eléonore CHARLES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1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François PHILIPPE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9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Eléonore CHARLES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François PHILIPPE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5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04592BD-A84E-44A3-8DF7-E6ED0C1DA784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Eléonore CHARLES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59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François PHILIPPE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Eléonore CHARLES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4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9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0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5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6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4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9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4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5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25544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725544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17376"/>
            <a:ext cx="80221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406900"/>
            <a:ext cx="73070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3" y="2906713"/>
            <a:ext cx="73070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17376"/>
            <a:ext cx="80221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17376"/>
            <a:ext cx="80221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36601"/>
            <a:ext cx="504056" cy="5750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71564"/>
            <a:ext cx="504056" cy="34006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17376"/>
            <a:ext cx="80221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664" y="6446504"/>
            <a:ext cx="11151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17376"/>
            <a:ext cx="80221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8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634836" cy="6858002"/>
            <a:chOff x="0" y="0"/>
            <a:chExt cx="9634836" cy="685800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rot="5400000">
              <a:off x="5169503" y="2883506"/>
              <a:ext cx="2060851" cy="5888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 rot="12108198">
              <a:off x="4605636" y="519298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664" y="6446504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408" y="274638"/>
            <a:ext cx="753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408" y="1600200"/>
            <a:ext cx="75313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191620" cy="6876000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10208" y="6446504"/>
            <a:ext cx="11254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14 décembre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979712" y="6446504"/>
            <a:ext cx="43924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lan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r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égional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d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éveloppement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mtClean="0">
                <a:solidFill>
                  <a:schemeClr val="bg1">
                    <a:lumMod val="50000"/>
                  </a:schemeClr>
                </a:solidFill>
              </a:rPr>
              <a:t>des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ircuits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ourts </a:t>
            </a:r>
          </a:p>
          <a:p>
            <a:pPr algn="ctr"/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et de l’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conomie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limentaire de </a:t>
            </a:r>
            <a:r>
              <a:rPr lang="fr-FR" sz="900" b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roximité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ximites-obs.f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tacts-circuits-court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7582" y="980728"/>
            <a:ext cx="6644025" cy="3785652"/>
          </a:xfrm>
        </p:spPr>
        <p:txBody>
          <a:bodyPr/>
          <a:lstStyle/>
          <a:p>
            <a:r>
              <a:rPr lang="fr-FR" sz="4800" b="1" noProof="1" smtClean="0">
                <a:solidFill>
                  <a:srgbClr val="DC2C00"/>
                </a:solidFill>
              </a:rPr>
              <a:t>Plan régional de développement des Circuits courts et de l’Economie Alimentaire de Proximité</a:t>
            </a:r>
            <a:endParaRPr lang="fr-FR" sz="4800" b="1" noProof="1">
              <a:solidFill>
                <a:srgbClr val="DC2C00"/>
              </a:solidFill>
            </a:endParaRP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4406065" y="5312706"/>
            <a:ext cx="685395" cy="44192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1196503" y="5254979"/>
            <a:ext cx="1120770" cy="557374"/>
          </a:xfrm>
          <a:prstGeom prst="rect">
            <a:avLst/>
          </a:prstGeom>
          <a:ln>
            <a:noFill/>
          </a:ln>
        </p:spPr>
      </p:pic>
      <p:pic>
        <p:nvPicPr>
          <p:cNvPr id="8" name="Picture 15"/>
          <p:cNvPicPr/>
          <p:nvPr/>
        </p:nvPicPr>
        <p:blipFill>
          <a:blip r:embed="rId5"/>
          <a:stretch/>
        </p:blipFill>
        <p:spPr>
          <a:xfrm>
            <a:off x="2517893" y="5161124"/>
            <a:ext cx="580674" cy="745085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17780"/>
            <a:ext cx="1010161" cy="4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87" y="5216187"/>
            <a:ext cx="906258" cy="6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22" y="5105925"/>
            <a:ext cx="749895" cy="8554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61" y="5215754"/>
            <a:ext cx="942442" cy="63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Un </a:t>
            </a:r>
            <a:r>
              <a:rPr lang="fr-FR" sz="2800" b="1" dirty="0"/>
              <a:t>outil d'accompagnement : </a:t>
            </a:r>
            <a:br>
              <a:rPr lang="fr-FR" sz="2800" b="1" dirty="0"/>
            </a:br>
            <a:r>
              <a:rPr lang="fr-FR" sz="2800" b="1" dirty="0"/>
              <a:t>Le Programme de Développement Rural Poitou-Charentes 2014-2020</a:t>
            </a:r>
            <a:br>
              <a:rPr lang="fr-FR" sz="2800" b="1" dirty="0"/>
            </a:br>
            <a:endParaRPr lang="fr-FR" sz="28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27373"/>
            <a:ext cx="772554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7 M€ consacrés à la priorité « Productions locales de qualité et IAA » soit 2% de la maquette financière</a:t>
            </a:r>
          </a:p>
          <a:p>
            <a:pPr marL="0" indent="0" algn="just">
              <a:buNone/>
            </a:pPr>
            <a:r>
              <a:rPr lang="fr-FR" sz="2600" dirty="0"/>
              <a:t>À travers les opérations :</a:t>
            </a:r>
          </a:p>
          <a:p>
            <a:pPr algn="just"/>
            <a:r>
              <a:rPr lang="fr-FR" dirty="0"/>
              <a:t> 4.2.1 pour le financement des investissements de transformation et de commercialisation des produits par les agriculteurs</a:t>
            </a:r>
          </a:p>
          <a:p>
            <a:pPr lvl="1" algn="just"/>
            <a:r>
              <a:rPr lang="fr-FR" sz="2400" dirty="0"/>
              <a:t>Dépense publique totale sur 2014-2020 : 3 174 600 €</a:t>
            </a:r>
          </a:p>
          <a:p>
            <a:pPr lvl="1" algn="just"/>
            <a:r>
              <a:rPr lang="fr-FR" sz="2400" dirty="0"/>
              <a:t>Taux d’aide publique  : 40 %</a:t>
            </a:r>
          </a:p>
          <a:p>
            <a:pPr lvl="1" algn="just"/>
            <a:r>
              <a:rPr lang="fr-FR" sz="2400" dirty="0"/>
              <a:t>Dossiers engagés (2014-2015) : 58 pour 855 720 €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7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dirty="0"/>
              <a:t/>
            </a:r>
            <a:br>
              <a:rPr lang="fr-FR" sz="2800" b="1" dirty="0"/>
            </a:br>
            <a:endParaRPr lang="fr-FR" sz="28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6039" y="836712"/>
            <a:ext cx="7725544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600" dirty="0"/>
              <a:t> 4.2.2 pour le financement des investissements de transformation/commercialisation des produits agricoles dans l’IAA</a:t>
            </a:r>
          </a:p>
          <a:p>
            <a:pPr lvl="1" algn="just"/>
            <a:r>
              <a:rPr lang="fr-FR" sz="2600" dirty="0"/>
              <a:t>Dépense publique totale sur 2014-2020 : 3 174 600 €</a:t>
            </a:r>
          </a:p>
          <a:p>
            <a:pPr lvl="1" algn="just"/>
            <a:r>
              <a:rPr lang="fr-FR" sz="2600" dirty="0"/>
              <a:t>Taux d’aide publique : </a:t>
            </a:r>
          </a:p>
          <a:p>
            <a:pPr lvl="2" algn="just"/>
            <a:r>
              <a:rPr lang="fr-FR" sz="2400" dirty="0"/>
              <a:t>20% pour Grandes entreprises ou Entreprises intermédiaires</a:t>
            </a:r>
          </a:p>
          <a:p>
            <a:pPr lvl="2" algn="just"/>
            <a:r>
              <a:rPr lang="fr-FR" sz="2400" dirty="0"/>
              <a:t>30% pour les autres bénéficiaires</a:t>
            </a:r>
          </a:p>
          <a:p>
            <a:pPr marL="457200" lvl="1" indent="0" algn="just">
              <a:buNone/>
            </a:pPr>
            <a:endParaRPr lang="fr-FR" sz="2600" dirty="0"/>
          </a:p>
          <a:p>
            <a:pPr algn="just"/>
            <a:r>
              <a:rPr lang="fr-FR" sz="2600" dirty="0"/>
              <a:t>16.4.1 pour le financement d'actions de coopération pour le développement des circuits courts et des marchés locaux</a:t>
            </a:r>
          </a:p>
          <a:p>
            <a:pPr lvl="1" algn="just"/>
            <a:r>
              <a:rPr lang="fr-FR" sz="2600" dirty="0"/>
              <a:t>Dépense publique totale sur 2014-2020 : 1 187 500 €</a:t>
            </a:r>
          </a:p>
          <a:p>
            <a:pPr lvl="1" algn="just"/>
            <a:r>
              <a:rPr lang="fr-FR" sz="2600" dirty="0"/>
              <a:t>Taux d’aide publique : 80%</a:t>
            </a:r>
          </a:p>
          <a:p>
            <a:pPr lvl="1" algn="just"/>
            <a:r>
              <a:rPr lang="fr-FR" sz="2600" dirty="0"/>
              <a:t>Dossiers engagés (2015) : 3 pour 13 075 €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8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1" dirty="0" smtClean="0"/>
              <a:t>Objectifs </a:t>
            </a:r>
            <a:r>
              <a:rPr lang="fr-FR" sz="3200" b="1" dirty="0"/>
              <a:t>de réalisation à échéance 2020</a:t>
            </a:r>
            <a:endParaRPr lang="fr-FR" sz="32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800" dirty="0"/>
              <a:t>13 projets de magasins de producteurs</a:t>
            </a:r>
          </a:p>
          <a:p>
            <a:pPr algn="just"/>
            <a:r>
              <a:rPr lang="fr-FR" sz="2800" dirty="0"/>
              <a:t>3 ateliers collectifs et 50 ateliers individuels de découpe et transformation de viande par département</a:t>
            </a:r>
          </a:p>
          <a:p>
            <a:pPr algn="just"/>
            <a:r>
              <a:rPr lang="fr-FR" sz="2800" dirty="0"/>
              <a:t>25 ateliers de charcuterie fermière pour la région</a:t>
            </a:r>
          </a:p>
          <a:p>
            <a:pPr algn="just"/>
            <a:r>
              <a:rPr lang="fr-FR" sz="2800" dirty="0"/>
              <a:t>2 collectifs de 15 à 20 producteurs par département</a:t>
            </a:r>
          </a:p>
          <a:p>
            <a:pPr algn="just"/>
            <a:r>
              <a:rPr lang="fr-FR" sz="2800" dirty="0"/>
              <a:t>2 à 4 </a:t>
            </a:r>
            <a:r>
              <a:rPr lang="fr-FR" sz="2800" dirty="0" smtClean="0"/>
              <a:t>plateformes </a:t>
            </a:r>
            <a:r>
              <a:rPr lang="fr-FR" sz="2800" dirty="0"/>
              <a:t>d'approvisionnement pour la région complétant les outils existants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DC2C00"/>
                </a:solidFill>
              </a:rPr>
              <a:t>CONTEXTE ET </a:t>
            </a:r>
            <a:r>
              <a:rPr lang="fr-FR" dirty="0" smtClean="0">
                <a:solidFill>
                  <a:srgbClr val="DC2C00"/>
                </a:solidFill>
              </a:rPr>
              <a:t>INTRODUCTION </a:t>
            </a:r>
            <a:r>
              <a:rPr lang="fr-FR" sz="2800" dirty="0" smtClean="0">
                <a:solidFill>
                  <a:srgbClr val="DC2C00"/>
                </a:solidFill>
              </a:rPr>
              <a:t>(suite)</a:t>
            </a:r>
            <a:endParaRPr lang="fr-FR" sz="28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Valérie DUTRUEL</a:t>
            </a:r>
            <a:r>
              <a:rPr lang="fr-FR" dirty="0" smtClean="0"/>
              <a:t>, SREAL DRAAF Poitou-Charentes et </a:t>
            </a:r>
            <a:r>
              <a:rPr lang="fr-FR" b="1" dirty="0" smtClean="0"/>
              <a:t>Christophe CHAUSSE</a:t>
            </a:r>
            <a:r>
              <a:rPr lang="fr-FR" dirty="0" smtClean="0"/>
              <a:t>, SGAR </a:t>
            </a:r>
            <a:r>
              <a:rPr lang="fr-FR" dirty="0"/>
              <a:t>Poitou-Charentes</a:t>
            </a:r>
          </a:p>
          <a:p>
            <a:pPr marL="0" indent="0">
              <a:buNone/>
            </a:pPr>
            <a:r>
              <a:rPr lang="fr-FR" dirty="0" smtClean="0"/>
              <a:t>Le programme approvisionnement local en restauration collective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04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DC2C00"/>
                </a:solidFill>
              </a:rPr>
              <a:t>CONTEXTE ET </a:t>
            </a:r>
            <a:r>
              <a:rPr lang="fr-FR" dirty="0" smtClean="0">
                <a:solidFill>
                  <a:srgbClr val="DC2C00"/>
                </a:solidFill>
              </a:rPr>
              <a:t>INTRODUCTION  </a:t>
            </a:r>
            <a:r>
              <a:rPr lang="fr-FR" sz="3100" dirty="0">
                <a:solidFill>
                  <a:srgbClr val="DC2C00"/>
                </a:solidFill>
              </a:rPr>
              <a:t>(suite)</a:t>
            </a:r>
            <a:endParaRPr lang="fr-FR" sz="31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François PHILIPPE</a:t>
            </a:r>
            <a:r>
              <a:rPr lang="fr-FR" dirty="0" smtClean="0"/>
              <a:t>, directeur référent circuits courts des Chambres d’agriculture Poitou-Charentes </a:t>
            </a:r>
            <a:r>
              <a:rPr lang="fr-FR" dirty="0"/>
              <a:t>et </a:t>
            </a:r>
            <a:r>
              <a:rPr lang="fr-FR" b="1" dirty="0" smtClean="0"/>
              <a:t>Eléonore </a:t>
            </a:r>
            <a:r>
              <a:rPr lang="fr-FR" b="1" dirty="0"/>
              <a:t>CHARLES</a:t>
            </a:r>
            <a:r>
              <a:rPr lang="fr-FR" dirty="0"/>
              <a:t>, animatrice formatrice AFIPaR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Programme FEADER, opération 16.4.1 </a:t>
            </a:r>
            <a:r>
              <a:rPr lang="fr-FR" dirty="0"/>
              <a:t>animation </a:t>
            </a:r>
            <a:r>
              <a:rPr lang="fr-FR" dirty="0" smtClean="0"/>
              <a:t>régionale de </a:t>
            </a:r>
            <a:r>
              <a:rPr lang="fr-FR" dirty="0"/>
              <a:t>la coopération entre </a:t>
            </a:r>
            <a:r>
              <a:rPr lang="fr-FR" dirty="0" smtClean="0"/>
              <a:t>acteurs dans le cadre de l’AAP CCEAP, partie « amont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3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C2C00"/>
                </a:solidFill>
              </a:rPr>
              <a:t>CCEAP CRA PC et AFIPaR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340768"/>
            <a:ext cx="7725544" cy="4824536"/>
          </a:xfrm>
        </p:spPr>
        <p:txBody>
          <a:bodyPr>
            <a:noAutofit/>
          </a:bodyPr>
          <a:lstStyle/>
          <a:p>
            <a:r>
              <a:rPr lang="fr-FR" dirty="0" smtClean="0"/>
              <a:t>Chef de file : </a:t>
            </a:r>
            <a:r>
              <a:rPr lang="fr-FR" b="1" dirty="0" smtClean="0"/>
              <a:t>Chambre d’agriculture </a:t>
            </a:r>
            <a:r>
              <a:rPr lang="fr-FR" b="1" dirty="0" smtClean="0"/>
              <a:t>Poitou-Charentes</a:t>
            </a:r>
          </a:p>
          <a:p>
            <a:r>
              <a:rPr lang="fr-FR" dirty="0" smtClean="0"/>
              <a:t>Missions (Code Rural) </a:t>
            </a:r>
          </a:p>
          <a:p>
            <a:pPr lvl="1"/>
            <a:r>
              <a:rPr lang="fr-FR" sz="1900" dirty="0" smtClean="0"/>
              <a:t>Représentation de </a:t>
            </a:r>
            <a:r>
              <a:rPr lang="fr-FR" sz="1900" b="1" dirty="0" smtClean="0"/>
              <a:t>l’intérêt général agricole </a:t>
            </a:r>
          </a:p>
          <a:p>
            <a:pPr lvl="1"/>
            <a:r>
              <a:rPr lang="fr-FR" sz="1900" b="1" dirty="0" smtClean="0"/>
              <a:t>Intervention</a:t>
            </a:r>
            <a:r>
              <a:rPr lang="fr-FR" sz="1900" dirty="0" smtClean="0"/>
              <a:t> consistant à mettre en œuvre des actions auprès des actifs agricoles ou des gestionnaires du territoire</a:t>
            </a:r>
            <a:endParaRPr lang="fr-FR" sz="1900" dirty="0" smtClean="0"/>
          </a:p>
          <a:p>
            <a:r>
              <a:rPr lang="fr-FR" dirty="0" smtClean="0"/>
              <a:t>Quelques chiffres clés : </a:t>
            </a:r>
          </a:p>
          <a:p>
            <a:pPr lvl="1"/>
            <a:r>
              <a:rPr lang="fr-FR" sz="1800" b="1" dirty="0" smtClean="0"/>
              <a:t>11 ETP </a:t>
            </a:r>
            <a:r>
              <a:rPr lang="fr-FR" sz="1800" dirty="0" smtClean="0"/>
              <a:t>mobilisés pour les circuits courts, économie alimentaire de proximité et agritourisme.</a:t>
            </a:r>
          </a:p>
          <a:p>
            <a:pPr lvl="1"/>
            <a:r>
              <a:rPr lang="fr-FR" sz="1800" b="1" dirty="0" smtClean="0"/>
              <a:t>70 marchés de producteurs </a:t>
            </a:r>
            <a:r>
              <a:rPr lang="fr-FR" sz="1800" dirty="0" smtClean="0"/>
              <a:t>/ an, ~</a:t>
            </a:r>
            <a:r>
              <a:rPr lang="fr-FR" sz="1800" b="1" dirty="0" smtClean="0"/>
              <a:t>235</a:t>
            </a:r>
            <a:r>
              <a:rPr lang="fr-FR" sz="1800" dirty="0" smtClean="0"/>
              <a:t> producteurs impliqués sur </a:t>
            </a:r>
            <a:r>
              <a:rPr lang="fr-FR" sz="1800" b="1" dirty="0" smtClean="0"/>
              <a:t>53</a:t>
            </a:r>
            <a:r>
              <a:rPr lang="fr-FR" sz="1800" dirty="0" smtClean="0"/>
              <a:t> sites</a:t>
            </a:r>
          </a:p>
          <a:p>
            <a:pPr lvl="1"/>
            <a:r>
              <a:rPr lang="fr-FR" sz="1800" b="1" dirty="0" smtClean="0"/>
              <a:t>7 magasins de producteurs </a:t>
            </a:r>
            <a:r>
              <a:rPr lang="fr-FR" sz="1800" dirty="0" smtClean="0"/>
              <a:t>accompagnés, dont 1 </a:t>
            </a:r>
            <a:r>
              <a:rPr lang="fr-FR" sz="1800" b="1" dirty="0" smtClean="0"/>
              <a:t>Drive fermier®</a:t>
            </a:r>
          </a:p>
          <a:p>
            <a:pPr lvl="1"/>
            <a:r>
              <a:rPr lang="fr-FR" sz="1800" dirty="0" smtClean="0"/>
              <a:t> Plus de 300 producteurs en vente directe en géolocalisation avec Croquez …</a:t>
            </a:r>
          </a:p>
          <a:p>
            <a:pPr lvl="1"/>
            <a:r>
              <a:rPr lang="fr-FR" sz="1800" b="1" dirty="0" smtClean="0"/>
              <a:t>Bienvenue à la ferme</a:t>
            </a:r>
            <a:r>
              <a:rPr lang="fr-FR" sz="1800" dirty="0" smtClean="0"/>
              <a:t>, marque des Chambres : 240 adhérents, 355 prestations </a:t>
            </a:r>
          </a:p>
          <a:p>
            <a:pPr lvl="1"/>
            <a:r>
              <a:rPr lang="fr-FR" sz="1800" b="1" dirty="0" smtClean="0"/>
              <a:t>Forte implication </a:t>
            </a:r>
            <a:r>
              <a:rPr lang="fr-FR" b="1" dirty="0" smtClean="0"/>
              <a:t>RHD </a:t>
            </a:r>
            <a:r>
              <a:rPr lang="fr-FR" sz="1800" dirty="0" smtClean="0"/>
              <a:t>: forum des acteurs, mises en relation, …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735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C2C00"/>
                </a:solidFill>
              </a:rPr>
              <a:t>CCEAP CRA PC et AFIPaR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4785395"/>
          </a:xfrm>
        </p:spPr>
        <p:txBody>
          <a:bodyPr>
            <a:noAutofit/>
          </a:bodyPr>
          <a:lstStyle/>
          <a:p>
            <a:r>
              <a:rPr lang="fr-FR" sz="2200" dirty="0" smtClean="0"/>
              <a:t>Partenaire principal : </a:t>
            </a:r>
            <a:r>
              <a:rPr lang="fr-FR" sz="2200" b="1" dirty="0"/>
              <a:t>AFIPaR </a:t>
            </a:r>
            <a:r>
              <a:rPr lang="fr-FR" sz="2200" dirty="0"/>
              <a:t>au titre du réseau </a:t>
            </a:r>
            <a:r>
              <a:rPr lang="fr-FR" sz="2200" b="1" dirty="0" smtClean="0"/>
              <a:t>INPACT </a:t>
            </a:r>
            <a:r>
              <a:rPr lang="fr-FR" sz="2200" dirty="0" smtClean="0"/>
              <a:t>(6 ETP)</a:t>
            </a:r>
            <a:endParaRPr lang="fr-FR" sz="2200" dirty="0"/>
          </a:p>
          <a:p>
            <a:r>
              <a:rPr lang="fr-FR" sz="2200" dirty="0" smtClean="0"/>
              <a:t>Une </a:t>
            </a:r>
            <a:r>
              <a:rPr lang="fr-FR" sz="2200" dirty="0"/>
              <a:t>mission de développement des circuits courts structurée autour de </a:t>
            </a:r>
            <a:r>
              <a:rPr lang="fr-FR" sz="2200" dirty="0" smtClean="0"/>
              <a:t>4 axes : 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Accompagner </a:t>
            </a:r>
            <a:r>
              <a:rPr lang="fr-FR" dirty="0"/>
              <a:t>le développement des </a:t>
            </a:r>
            <a:r>
              <a:rPr lang="fr-FR" b="1" dirty="0"/>
              <a:t>initiatives collectives circuits </a:t>
            </a:r>
            <a:r>
              <a:rPr lang="fr-FR" b="1" dirty="0" smtClean="0"/>
              <a:t>courts</a:t>
            </a:r>
          </a:p>
          <a:p>
            <a:pPr lvl="1">
              <a:spcBef>
                <a:spcPts val="0"/>
              </a:spcBef>
            </a:pPr>
            <a:r>
              <a:rPr lang="fr-FR" b="1" dirty="0" smtClean="0"/>
              <a:t>Former </a:t>
            </a:r>
            <a:r>
              <a:rPr lang="fr-FR" b="1" dirty="0"/>
              <a:t>et informer </a:t>
            </a:r>
            <a:r>
              <a:rPr lang="fr-FR" dirty="0"/>
              <a:t>les producteurs et futurs </a:t>
            </a:r>
            <a:r>
              <a:rPr lang="fr-FR" dirty="0" smtClean="0"/>
              <a:t>producteurs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Sensibiliser </a:t>
            </a:r>
            <a:r>
              <a:rPr lang="fr-FR" dirty="0"/>
              <a:t>à l</a:t>
            </a:r>
            <a:r>
              <a:rPr lang="fr-FR" b="1" dirty="0"/>
              <a:t>’Agriculture Durable </a:t>
            </a:r>
            <a:r>
              <a:rPr lang="fr-FR" dirty="0"/>
              <a:t>et informer sur les circuits courts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Structurer </a:t>
            </a:r>
            <a:r>
              <a:rPr lang="fr-FR" dirty="0"/>
              <a:t>les actions et </a:t>
            </a:r>
            <a:r>
              <a:rPr lang="fr-FR" b="1" dirty="0"/>
              <a:t>acteurs des circuits courts </a:t>
            </a:r>
            <a:r>
              <a:rPr lang="fr-FR" dirty="0"/>
              <a:t>au sein du réseau</a:t>
            </a:r>
          </a:p>
          <a:p>
            <a:r>
              <a:rPr lang="fr-FR" sz="2200" dirty="0" smtClean="0"/>
              <a:t>Animation </a:t>
            </a:r>
            <a:r>
              <a:rPr lang="fr-FR" sz="2200" dirty="0"/>
              <a:t>du </a:t>
            </a:r>
            <a:r>
              <a:rPr lang="fr-FR" sz="2200" b="1" dirty="0"/>
              <a:t>Réseau Régional des Circuits Courts </a:t>
            </a:r>
            <a:r>
              <a:rPr lang="fr-FR" sz="2200" dirty="0"/>
              <a:t>de 2011 à 2014</a:t>
            </a:r>
          </a:p>
          <a:p>
            <a:r>
              <a:rPr lang="fr-FR" sz="2200" dirty="0" smtClean="0"/>
              <a:t>Quelques </a:t>
            </a:r>
            <a:r>
              <a:rPr lang="fr-FR" sz="2200" b="1" dirty="0"/>
              <a:t>chiffres clés </a:t>
            </a:r>
            <a:r>
              <a:rPr lang="fr-FR" sz="2200" dirty="0"/>
              <a:t>: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Le </a:t>
            </a:r>
            <a:r>
              <a:rPr lang="fr-FR" dirty="0"/>
              <a:t>Réseau INPACT accompagne </a:t>
            </a:r>
            <a:r>
              <a:rPr lang="fr-FR" b="1" dirty="0"/>
              <a:t>220 producteurs en circuits courts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Il </a:t>
            </a:r>
            <a:r>
              <a:rPr lang="fr-FR" dirty="0"/>
              <a:t>a accompagné la création ou le développement de </a:t>
            </a:r>
            <a:r>
              <a:rPr lang="fr-FR" b="1" dirty="0"/>
              <a:t>4 magasins </a:t>
            </a:r>
            <a:r>
              <a:rPr lang="fr-FR" b="1" dirty="0" smtClean="0"/>
              <a:t>de producteurs</a:t>
            </a:r>
            <a:endParaRPr lang="fr-FR" b="1" dirty="0"/>
          </a:p>
          <a:p>
            <a:pPr lvl="1">
              <a:spcBef>
                <a:spcPts val="0"/>
              </a:spcBef>
            </a:pPr>
            <a:r>
              <a:rPr lang="fr-FR" dirty="0" smtClean="0"/>
              <a:t>Depuis </a:t>
            </a:r>
            <a:r>
              <a:rPr lang="fr-FR" dirty="0"/>
              <a:t>2014, l’AFIPAR conduit un projet CASDAR sur </a:t>
            </a:r>
            <a:r>
              <a:rPr lang="fr-FR" dirty="0" smtClean="0"/>
              <a:t>les</a:t>
            </a:r>
            <a:br>
              <a:rPr lang="fr-FR" dirty="0" smtClean="0"/>
            </a:br>
            <a:r>
              <a:rPr lang="fr-FR" dirty="0" smtClean="0"/>
              <a:t>magasins de producteurs </a:t>
            </a:r>
            <a:r>
              <a:rPr lang="fr-FR" b="1" dirty="0"/>
              <a:t>“MAGPRO</a:t>
            </a:r>
            <a:r>
              <a:rPr lang="fr-FR" b="1" dirty="0" smtClean="0"/>
              <a:t>”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686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DC2C00"/>
                </a:solidFill>
              </a:rPr>
              <a:t>Etude BF – Ipsos </a:t>
            </a:r>
            <a:r>
              <a:rPr lang="fr-FR" sz="2000" dirty="0" smtClean="0">
                <a:solidFill>
                  <a:srgbClr val="DC2C00"/>
                </a:solidFill>
              </a:rPr>
              <a:t>février 2014 </a:t>
            </a:r>
            <a:r>
              <a:rPr lang="fr-FR" dirty="0" smtClean="0">
                <a:solidFill>
                  <a:srgbClr val="DC2C00"/>
                </a:solidFill>
              </a:rPr>
              <a:t>: Le rapport des Français à la consommation locale	</a:t>
            </a:r>
            <a:endParaRPr lang="fr-FR" sz="18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0"/>
            <a:ext cx="7725544" cy="4637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2500" dirty="0" smtClean="0"/>
              <a:t>1 français sur 2 a « souvent » le sentiment de ne plus trop savoir ce qu’il mange.</a:t>
            </a:r>
          </a:p>
          <a:p>
            <a:pPr>
              <a:lnSpc>
                <a:spcPct val="120000"/>
              </a:lnSpc>
            </a:pPr>
            <a:r>
              <a:rPr lang="fr-FR" sz="2500" dirty="0" smtClean="0"/>
              <a:t>La vente « en direct » par le producteur, les appellations officielles et la fabrication locale sont devenues les principales garanties de qualité pour les consommateurs.</a:t>
            </a:r>
          </a:p>
          <a:p>
            <a:pPr>
              <a:lnSpc>
                <a:spcPct val="120000"/>
              </a:lnSpc>
            </a:pPr>
            <a:r>
              <a:rPr lang="fr-FR" sz="2500" dirty="0" smtClean="0"/>
              <a:t>La fréquence d’achats de produits locaux est en forte progression : 80% des consommateurs disent acheter des produits locaux.</a:t>
            </a:r>
          </a:p>
          <a:p>
            <a:pPr>
              <a:lnSpc>
                <a:spcPct val="120000"/>
              </a:lnSpc>
            </a:pPr>
            <a:r>
              <a:rPr lang="fr-FR" sz="2500" dirty="0" smtClean="0"/>
              <a:t>Consom’acteurs, les Français qui achètent des produits locaux sont massivement convaincus (97%) que cette façon de consommer permet de faire marcher l’économie locale.</a:t>
            </a:r>
          </a:p>
          <a:p>
            <a:pPr>
              <a:lnSpc>
                <a:spcPct val="120000"/>
              </a:lnSpc>
            </a:pPr>
            <a:r>
              <a:rPr lang="fr-FR" sz="2500" dirty="0" smtClean="0"/>
              <a:t>La consommation de produits locaux souffre encore des prix proposés et du manque de points de vente, malgré des circuits d’approvisionnement très diversifiés.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4029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25544" cy="157018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DC2C00"/>
                </a:solidFill>
              </a:rPr>
              <a:t>Etude nationale </a:t>
            </a:r>
            <a:r>
              <a:rPr lang="fr-FR" b="1" dirty="0" smtClean="0">
                <a:solidFill>
                  <a:srgbClr val="DC2C00"/>
                </a:solidFill>
              </a:rPr>
              <a:t>CODIA</a:t>
            </a:r>
            <a:r>
              <a:rPr lang="fr-FR" dirty="0" smtClean="0">
                <a:solidFill>
                  <a:srgbClr val="DC2C00"/>
                </a:solidFill>
              </a:rPr>
              <a:t> </a:t>
            </a:r>
            <a:r>
              <a:rPr lang="fr-FR" sz="2700" dirty="0" smtClean="0">
                <a:solidFill>
                  <a:srgbClr val="DC2C00"/>
                </a:solidFill>
              </a:rPr>
              <a:t>2014 </a:t>
            </a:r>
            <a:r>
              <a:rPr lang="fr-FR" dirty="0">
                <a:solidFill>
                  <a:srgbClr val="DC2C00"/>
                </a:solidFill>
              </a:rPr>
              <a:t>: Circuits courts </a:t>
            </a:r>
            <a:r>
              <a:rPr lang="fr-FR" dirty="0" smtClean="0">
                <a:solidFill>
                  <a:srgbClr val="DC2C00"/>
                </a:solidFill>
              </a:rPr>
              <a:t>alimentaires, opportunités commerciales et dialogue avec la société</a:t>
            </a:r>
            <a:endParaRPr lang="fr-FR" sz="18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276872"/>
            <a:ext cx="7725544" cy="32403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AF9738"/>
                </a:solidFill>
                <a:ea typeface="Arial"/>
              </a:rPr>
              <a:t>42 % des consommateurs ont recours une fois par mois au moins aux circuits courts pour leurs achats alimentaires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Ils </a:t>
            </a:r>
            <a:r>
              <a:rPr lang="fr-FR" dirty="0"/>
              <a:t>y consacrent 25 % de leur budget alimentaire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Les </a:t>
            </a:r>
            <a:r>
              <a:rPr lang="fr-FR" dirty="0"/>
              <a:t>circuits courts attirent depuis moins de 5 ans </a:t>
            </a:r>
            <a:r>
              <a:rPr lang="fr-FR" dirty="0" smtClean="0"/>
              <a:t>de nouveaux </a:t>
            </a:r>
            <a:r>
              <a:rPr lang="fr-FR" dirty="0"/>
              <a:t>entrants : ouvriers et employés.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340024" y="427038"/>
            <a:ext cx="7725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rgbClr val="DC2C00"/>
                </a:solidFill>
              </a:rPr>
              <a:t>Plan d’actions régional </a:t>
            </a:r>
            <a:br>
              <a:rPr lang="fr-FR" sz="4400" b="1" dirty="0" smtClean="0">
                <a:solidFill>
                  <a:srgbClr val="DC2C00"/>
                </a:solidFill>
              </a:rPr>
            </a:br>
            <a:r>
              <a:rPr lang="fr-FR" sz="4400" b="1" dirty="0" smtClean="0">
                <a:solidFill>
                  <a:srgbClr val="DC2C00"/>
                </a:solidFill>
              </a:rPr>
              <a:t>CCEAP : méthode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340024" y="1752600"/>
            <a:ext cx="77255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buFont typeface="Arial"/>
              <a:buChar char="•"/>
            </a:pPr>
            <a:r>
              <a:rPr lang="fr-FR" sz="3000" dirty="0" smtClean="0"/>
              <a:t>Repérage des enjeux de développement et </a:t>
            </a:r>
            <a:r>
              <a:rPr lang="fr-FR" sz="3000" dirty="0" err="1" smtClean="0"/>
              <a:t>co</a:t>
            </a:r>
            <a:r>
              <a:rPr lang="fr-FR" sz="3000" dirty="0" smtClean="0"/>
              <a:t>-construction du plan d’actions, avec les partenaires du groupe Circuits Courts alimentaires du RRR</a:t>
            </a:r>
          </a:p>
          <a:p>
            <a:pPr marL="288000" indent="-288000">
              <a:buFont typeface="Arial"/>
              <a:buChar char="•"/>
            </a:pPr>
            <a:r>
              <a:rPr lang="fr-FR" sz="3000" dirty="0" smtClean="0"/>
              <a:t>Actions prioritaires dégagées selon la logique :</a:t>
            </a:r>
            <a:endParaRPr lang="fr-FR" sz="2800" dirty="0" smtClean="0"/>
          </a:p>
          <a:p>
            <a:pPr lvl="1">
              <a:buFont typeface="Arial"/>
              <a:buChar char="-"/>
            </a:pPr>
            <a:r>
              <a:rPr lang="fr-FR" sz="2600" b="1" dirty="0" smtClean="0">
                <a:solidFill>
                  <a:srgbClr val="FF6600"/>
                </a:solidFill>
              </a:rPr>
              <a:t>Quantifier</a:t>
            </a:r>
            <a:r>
              <a:rPr lang="fr-FR" sz="2600" dirty="0" smtClean="0">
                <a:solidFill>
                  <a:srgbClr val="FF6600"/>
                </a:solidFill>
              </a:rPr>
              <a:t> </a:t>
            </a:r>
            <a:r>
              <a:rPr lang="fr-FR" sz="2600" dirty="0" smtClean="0"/>
              <a:t>: état des lieux</a:t>
            </a:r>
          </a:p>
          <a:p>
            <a:pPr lvl="1">
              <a:buFont typeface="Arial"/>
              <a:buChar char="-"/>
            </a:pPr>
            <a:r>
              <a:rPr lang="fr-FR" sz="2600" b="1" dirty="0" smtClean="0">
                <a:solidFill>
                  <a:srgbClr val="FF6600"/>
                </a:solidFill>
              </a:rPr>
              <a:t>Analyser</a:t>
            </a:r>
            <a:r>
              <a:rPr lang="fr-FR" sz="2600" dirty="0" smtClean="0">
                <a:solidFill>
                  <a:srgbClr val="FF6600"/>
                </a:solidFill>
              </a:rPr>
              <a:t> </a:t>
            </a:r>
            <a:r>
              <a:rPr lang="fr-FR" sz="2600" dirty="0" smtClean="0"/>
              <a:t>: diagnostic offre – demande, de filières et de territoires</a:t>
            </a:r>
          </a:p>
          <a:p>
            <a:pPr lvl="1">
              <a:buFont typeface="Arial"/>
              <a:buChar char="-"/>
            </a:pPr>
            <a:r>
              <a:rPr lang="fr-FR" sz="2600" b="1" dirty="0" smtClean="0">
                <a:solidFill>
                  <a:srgbClr val="FF6600"/>
                </a:solidFill>
              </a:rPr>
              <a:t>Proposer</a:t>
            </a:r>
            <a:r>
              <a:rPr lang="fr-FR" sz="2600" dirty="0" smtClean="0">
                <a:solidFill>
                  <a:srgbClr val="FF6600"/>
                </a:solidFill>
              </a:rPr>
              <a:t> </a:t>
            </a:r>
            <a:r>
              <a:rPr lang="fr-FR" sz="2600" dirty="0" smtClean="0"/>
              <a:t>: un plan d’actions stratégiques priorisées</a:t>
            </a:r>
          </a:p>
          <a:p>
            <a:pPr marL="288000" indent="-288000">
              <a:buFont typeface="Arial"/>
              <a:buChar char="•"/>
            </a:pPr>
            <a:r>
              <a:rPr lang="fr-FR" sz="3000" b="1" dirty="0" smtClean="0">
                <a:solidFill>
                  <a:srgbClr val="FF6600"/>
                </a:solidFill>
              </a:rPr>
              <a:t>Une double entrée filière et territoire</a:t>
            </a:r>
            <a:endParaRPr lang="fr-FR" sz="3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7582" y="1503948"/>
            <a:ext cx="6644025" cy="2739211"/>
          </a:xfrm>
        </p:spPr>
        <p:txBody>
          <a:bodyPr/>
          <a:lstStyle/>
          <a:p>
            <a:r>
              <a:rPr lang="fr-FR" sz="4800" b="1" noProof="1" smtClean="0">
                <a:solidFill>
                  <a:srgbClr val="DC2C00"/>
                </a:solidFill>
              </a:rPr>
              <a:t>Plan régional CCEAP</a:t>
            </a:r>
            <a:br>
              <a:rPr lang="fr-FR" sz="4800" b="1" noProof="1" smtClean="0">
                <a:solidFill>
                  <a:srgbClr val="DC2C00"/>
                </a:solidFill>
              </a:rPr>
            </a:br>
            <a:r>
              <a:rPr lang="fr-FR" sz="4800" b="1" noProof="1" smtClean="0">
                <a:solidFill>
                  <a:srgbClr val="DC2C00"/>
                </a:solidFill>
              </a:rPr>
              <a:t>Réunion de restitution</a:t>
            </a:r>
            <a:br>
              <a:rPr lang="fr-FR" sz="4800" b="1" noProof="1" smtClean="0">
                <a:solidFill>
                  <a:srgbClr val="DC2C00"/>
                </a:solidFill>
              </a:rPr>
            </a:br>
            <a:r>
              <a:rPr lang="fr-FR" sz="4800" b="1" noProof="1" smtClean="0">
                <a:solidFill>
                  <a:srgbClr val="DC2C00"/>
                </a:solidFill>
              </a:rPr>
              <a:t>Lundi 14 décembre 2015</a:t>
            </a:r>
            <a:br>
              <a:rPr lang="fr-FR" sz="4800" b="1" noProof="1" smtClean="0">
                <a:solidFill>
                  <a:srgbClr val="DC2C00"/>
                </a:solidFill>
              </a:rPr>
            </a:br>
            <a:r>
              <a:rPr lang="fr-FR" sz="2800" b="1" noProof="1" smtClean="0">
                <a:solidFill>
                  <a:srgbClr val="DC2C00"/>
                </a:solidFill>
              </a:rPr>
              <a:t>Espace Régional Aire de Poitou-Charentes</a:t>
            </a:r>
            <a:endParaRPr lang="fr-FR" sz="4800" b="1" noProof="1">
              <a:solidFill>
                <a:srgbClr val="DC2C00"/>
              </a:solidFill>
            </a:endParaRP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4406065" y="5312706"/>
            <a:ext cx="685395" cy="44192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1196503" y="5254979"/>
            <a:ext cx="1120770" cy="557374"/>
          </a:xfrm>
          <a:prstGeom prst="rect">
            <a:avLst/>
          </a:prstGeom>
          <a:ln>
            <a:noFill/>
          </a:ln>
        </p:spPr>
      </p:pic>
      <p:pic>
        <p:nvPicPr>
          <p:cNvPr id="8" name="Picture 15"/>
          <p:cNvPicPr/>
          <p:nvPr/>
        </p:nvPicPr>
        <p:blipFill>
          <a:blip r:embed="rId5"/>
          <a:stretch/>
        </p:blipFill>
        <p:spPr>
          <a:xfrm>
            <a:off x="2517893" y="5161124"/>
            <a:ext cx="580674" cy="745085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17780"/>
            <a:ext cx="1010161" cy="4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87" y="5216187"/>
            <a:ext cx="906258" cy="6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22" y="5105925"/>
            <a:ext cx="749895" cy="8554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61" y="5215754"/>
            <a:ext cx="942442" cy="6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/>
          <a:stretch/>
        </p:blipFill>
        <p:spPr>
          <a:xfrm>
            <a:off x="1043608" y="632504"/>
            <a:ext cx="7860240" cy="5892840"/>
          </a:xfrm>
          <a:prstGeom prst="rect">
            <a:avLst/>
          </a:prstGeom>
          <a:ln>
            <a:noFill/>
          </a:ln>
        </p:spPr>
      </p:pic>
      <p:sp>
        <p:nvSpPr>
          <p:cNvPr id="4" name="TextShape 2"/>
          <p:cNvSpPr txBox="1">
            <a:spLocks noGrp="1"/>
          </p:cNvSpPr>
          <p:nvPr>
            <p:ph type="title"/>
          </p:nvPr>
        </p:nvSpPr>
        <p:spPr>
          <a:xfrm>
            <a:off x="971600" y="-27384"/>
            <a:ext cx="8172400" cy="7920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fr-FR" sz="2400" b="1" dirty="0">
                <a:solidFill>
                  <a:srgbClr val="DC2300"/>
                </a:solidFill>
                <a:latin typeface="+mn-lt"/>
              </a:rPr>
              <a:t>Enjeux spécifiques </a:t>
            </a:r>
            <a:r>
              <a:rPr lang="fr-FR" sz="2400" b="1" dirty="0" smtClean="0">
                <a:solidFill>
                  <a:srgbClr val="DC2300"/>
                </a:solidFill>
                <a:latin typeface="+mn-lt"/>
              </a:rPr>
              <a:t>:</a:t>
            </a:r>
            <a:br>
              <a:rPr lang="fr-FR" sz="2400" b="1" dirty="0" smtClean="0">
                <a:solidFill>
                  <a:srgbClr val="DC2300"/>
                </a:solidFill>
                <a:latin typeface="+mn-lt"/>
              </a:rPr>
            </a:br>
            <a:r>
              <a:rPr lang="fr-FR" sz="2400" b="1" dirty="0" smtClean="0">
                <a:solidFill>
                  <a:srgbClr val="DC2300"/>
                </a:solidFill>
                <a:latin typeface="+mn-lt"/>
              </a:rPr>
              <a:t> </a:t>
            </a:r>
            <a:r>
              <a:rPr lang="fr-FR" sz="2400" b="1" dirty="0">
                <a:solidFill>
                  <a:srgbClr val="DC2300"/>
                </a:solidFill>
                <a:latin typeface="+mn-lt"/>
              </a:rPr>
              <a:t>Installation / Production / Transformation / Commercialisation</a:t>
            </a:r>
            <a:endParaRPr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3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25544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DC2C00"/>
                </a:solidFill>
              </a:rPr>
              <a:t>Plan d’actions régional CCEAP : </a:t>
            </a:r>
            <a:r>
              <a:rPr lang="fr-FR" b="1" dirty="0" smtClean="0">
                <a:solidFill>
                  <a:srgbClr val="DC2C00"/>
                </a:solidFill>
              </a:rPr>
              <a:t/>
            </a:r>
            <a:br>
              <a:rPr lang="fr-FR" b="1" dirty="0" smtClean="0">
                <a:solidFill>
                  <a:srgbClr val="DC2C00"/>
                </a:solidFill>
              </a:rPr>
            </a:br>
            <a:r>
              <a:rPr lang="fr-FR" b="1" dirty="0" smtClean="0">
                <a:solidFill>
                  <a:srgbClr val="AF9738"/>
                </a:solidFill>
              </a:rPr>
              <a:t>RHD </a:t>
            </a:r>
            <a:r>
              <a:rPr lang="fr-FR" b="1" dirty="0">
                <a:solidFill>
                  <a:srgbClr val="AF9738"/>
                </a:solidFill>
              </a:rPr>
              <a:t>et magasins de </a:t>
            </a:r>
            <a:r>
              <a:rPr lang="fr-FR" b="1" dirty="0" smtClean="0">
                <a:solidFill>
                  <a:srgbClr val="AF9738"/>
                </a:solidFill>
              </a:rPr>
              <a:t>producteurs, </a:t>
            </a:r>
            <a:r>
              <a:rPr lang="fr-FR" b="1" dirty="0">
                <a:solidFill>
                  <a:srgbClr val="AF9738"/>
                </a:solidFill>
              </a:rPr>
              <a:t>modalités de CC prioritaires</a:t>
            </a:r>
            <a:endParaRPr lang="fr-FR" dirty="0">
              <a:solidFill>
                <a:srgbClr val="AF9738"/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220384" y="5194408"/>
            <a:ext cx="4297320" cy="993348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CustomShape 4"/>
          <p:cNvSpPr/>
          <p:nvPr/>
        </p:nvSpPr>
        <p:spPr>
          <a:xfrm>
            <a:off x="1301384" y="3426660"/>
            <a:ext cx="4076280" cy="1065960"/>
          </a:xfrm>
          <a:prstGeom prst="rect">
            <a:avLst/>
          </a:prstGeom>
          <a:solidFill>
            <a:srgbClr val="FF99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5"/>
          <p:cNvSpPr/>
          <p:nvPr/>
        </p:nvSpPr>
        <p:spPr>
          <a:xfrm>
            <a:off x="1187624" y="1948288"/>
            <a:ext cx="4330080" cy="1128600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Axe 1 : </a:t>
            </a:r>
            <a:r>
              <a:rPr lang="fr-FR" b="1" strike="noStrike" dirty="0">
                <a:solidFill>
                  <a:srgbClr val="FFFFFF"/>
                </a:solidFill>
                <a:latin typeface="Calibri"/>
              </a:rPr>
              <a:t>Développer la demande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Elargir les modes de commercialisation et de distribution des produits locaux</a:t>
            </a:r>
            <a:endParaRPr dirty="0"/>
          </a:p>
        </p:txBody>
      </p:sp>
      <p:grpSp>
        <p:nvGrpSpPr>
          <p:cNvPr id="8" name="Groupe 7"/>
          <p:cNvGrpSpPr/>
          <p:nvPr/>
        </p:nvGrpSpPr>
        <p:grpSpPr>
          <a:xfrm>
            <a:off x="1187624" y="3248968"/>
            <a:ext cx="4330080" cy="1757160"/>
            <a:chOff x="1187624" y="3082500"/>
            <a:chExt cx="4330080" cy="1757160"/>
          </a:xfrm>
        </p:grpSpPr>
        <p:sp>
          <p:nvSpPr>
            <p:cNvPr id="9" name="CustomShape 3"/>
            <p:cNvSpPr/>
            <p:nvPr/>
          </p:nvSpPr>
          <p:spPr>
            <a:xfrm>
              <a:off x="1187624" y="3082500"/>
              <a:ext cx="4330080" cy="1757160"/>
            </a:xfrm>
            <a:prstGeom prst="roundRect">
              <a:avLst>
                <a:gd name="adj" fmla="val 12960"/>
              </a:avLst>
            </a:prstGeom>
            <a:solidFill>
              <a:srgbClr val="FF9953"/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0" name="CustomShape 7"/>
            <p:cNvSpPr/>
            <p:nvPr/>
          </p:nvSpPr>
          <p:spPr>
            <a:xfrm>
              <a:off x="1312544" y="3284984"/>
              <a:ext cx="4080240" cy="14490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fr-FR" dirty="0">
                  <a:solidFill>
                    <a:srgbClr val="FFFFFF"/>
                  </a:solidFill>
                </a:rPr>
                <a:t>Axe 2 : </a:t>
              </a:r>
              <a:r>
                <a:rPr lang="fr-FR" b="1" dirty="0">
                  <a:solidFill>
                    <a:srgbClr val="FFFFFF"/>
                  </a:solidFill>
                </a:rPr>
                <a:t>Développer l’offre</a:t>
              </a:r>
              <a:endParaRPr lang="fr-FR" dirty="0"/>
            </a:p>
            <a:p>
              <a:pPr>
                <a:lnSpc>
                  <a:spcPct val="100000"/>
                </a:lnSpc>
              </a:pPr>
              <a:r>
                <a:rPr lang="fr-FR" strike="noStrike" dirty="0" smtClean="0">
                  <a:solidFill>
                    <a:srgbClr val="FFFFFF"/>
                  </a:solidFill>
                  <a:latin typeface="Calibri"/>
                </a:rPr>
                <a:t>Mettre </a:t>
              </a:r>
              <a:r>
                <a:rPr lang="fr-FR" strike="noStrike" dirty="0">
                  <a:solidFill>
                    <a:srgbClr val="FFFFFF"/>
                  </a:solidFill>
                  <a:latin typeface="Calibri"/>
                </a:rPr>
                <a:t>l’accent sur les filières porc charcutier et légumes</a:t>
              </a:r>
              <a:endParaRPr dirty="0"/>
            </a:p>
            <a:p>
              <a:pPr>
                <a:lnSpc>
                  <a:spcPct val="100000"/>
                </a:lnSpc>
              </a:pPr>
              <a:r>
                <a:rPr lang="fr-FR" strike="noStrike" dirty="0">
                  <a:solidFill>
                    <a:srgbClr val="FFFFFF"/>
                  </a:solidFill>
                  <a:latin typeface="Calibri"/>
                </a:rPr>
                <a:t>Equiper les territoires d’ateliers de transformation</a:t>
              </a:r>
              <a:endParaRPr dirty="0"/>
            </a:p>
          </p:txBody>
        </p:sp>
      </p:grpSp>
      <p:sp>
        <p:nvSpPr>
          <p:cNvPr id="11" name="CustomShape 8"/>
          <p:cNvSpPr/>
          <p:nvPr/>
        </p:nvSpPr>
        <p:spPr>
          <a:xfrm>
            <a:off x="1364384" y="5194408"/>
            <a:ext cx="4013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FFFFFF"/>
                </a:solidFill>
                <a:latin typeface="Calibri"/>
              </a:rPr>
              <a:t>Axe 3 : </a:t>
            </a:r>
            <a:r>
              <a:rPr lang="fr-FR" b="1" strike="noStrike" dirty="0">
                <a:solidFill>
                  <a:srgbClr val="FFFFFF"/>
                </a:solidFill>
                <a:latin typeface="Calibri"/>
              </a:rPr>
              <a:t>Politiques publiques et actions locales auprès des </a:t>
            </a:r>
            <a:r>
              <a:rPr lang="fr-FR" strike="noStrike" dirty="0">
                <a:solidFill>
                  <a:srgbClr val="FFFFFF"/>
                </a:solidFill>
                <a:latin typeface="Calibri"/>
              </a:rPr>
              <a:t>producteurs agricoles, artisans, commerçants, collectivités</a:t>
            </a:r>
            <a:endParaRPr dirty="0"/>
          </a:p>
        </p:txBody>
      </p:sp>
      <p:sp>
        <p:nvSpPr>
          <p:cNvPr id="12" name="CustomShape 9"/>
          <p:cNvSpPr/>
          <p:nvPr/>
        </p:nvSpPr>
        <p:spPr>
          <a:xfrm rot="19197600">
            <a:off x="5229092" y="2376963"/>
            <a:ext cx="3771226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Accompagner l’essor des magasins de producteurs</a:t>
            </a:r>
            <a:endParaRPr sz="1600" dirty="0">
              <a:solidFill>
                <a:srgbClr val="AF9738"/>
              </a:solidFill>
            </a:endParaRPr>
          </a:p>
        </p:txBody>
      </p:sp>
      <p:sp>
        <p:nvSpPr>
          <p:cNvPr id="13" name="CustomShape 10"/>
          <p:cNvSpPr/>
          <p:nvPr/>
        </p:nvSpPr>
        <p:spPr>
          <a:xfrm rot="19183800">
            <a:off x="5902915" y="4119840"/>
            <a:ext cx="313031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Répondre aux besoins de la RHD</a:t>
            </a:r>
            <a:endParaRPr sz="1600" dirty="0">
              <a:solidFill>
                <a:srgbClr val="AF97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81652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478924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3"/>
          <p:cNvSpPr/>
          <p:nvPr/>
        </p:nvSpPr>
        <p:spPr>
          <a:xfrm>
            <a:off x="576196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770740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673468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>
          <a:xfrm>
            <a:off x="2843808" y="4869160"/>
            <a:ext cx="140682" cy="68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3973905" y="980728"/>
            <a:ext cx="281648" cy="32403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TextShape 8"/>
          <p:cNvSpPr txBox="1"/>
          <p:nvPr/>
        </p:nvSpPr>
        <p:spPr>
          <a:xfrm>
            <a:off x="6335002" y="319661"/>
            <a:ext cx="2672694" cy="59374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Répondre aux besoins de la RHD</a:t>
            </a:r>
            <a:endParaRPr dirty="0">
              <a:solidFill>
                <a:srgbClr val="AF9738"/>
              </a:solidFill>
            </a:endParaRPr>
          </a:p>
        </p:txBody>
      </p:sp>
      <p:sp>
        <p:nvSpPr>
          <p:cNvPr id="12" name="CustomShape 9"/>
          <p:cNvSpPr/>
          <p:nvPr/>
        </p:nvSpPr>
        <p:spPr>
          <a:xfrm>
            <a:off x="1202262" y="5103992"/>
            <a:ext cx="2073594" cy="1323566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" name="CustomShape 10"/>
          <p:cNvSpPr/>
          <p:nvPr/>
        </p:nvSpPr>
        <p:spPr>
          <a:xfrm>
            <a:off x="1202262" y="2717657"/>
            <a:ext cx="838742" cy="1962516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CustomShape 11"/>
          <p:cNvSpPr/>
          <p:nvPr/>
        </p:nvSpPr>
        <p:spPr>
          <a:xfrm>
            <a:off x="1124286" y="2926220"/>
            <a:ext cx="789686" cy="175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2"/>
          <p:cNvSpPr/>
          <p:nvPr/>
        </p:nvSpPr>
        <p:spPr>
          <a:xfrm rot="16200000">
            <a:off x="957879" y="1337762"/>
            <a:ext cx="1327509" cy="838742"/>
          </a:xfrm>
          <a:prstGeom prst="roundRect">
            <a:avLst>
              <a:gd name="adj" fmla="val 1296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sz="1600" dirty="0">
              <a:latin typeface="+mj-lt"/>
            </a:endParaRPr>
          </a:p>
        </p:txBody>
      </p:sp>
      <p:sp>
        <p:nvSpPr>
          <p:cNvPr id="16" name="CustomShape 13"/>
          <p:cNvSpPr/>
          <p:nvPr/>
        </p:nvSpPr>
        <p:spPr>
          <a:xfrm>
            <a:off x="2659120" y="1412776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0" rIns="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Magasins de producteurs :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 13 nouveaux magasins</a:t>
            </a:r>
            <a:endParaRPr dirty="0"/>
          </a:p>
        </p:txBody>
      </p:sp>
      <p:sp>
        <p:nvSpPr>
          <p:cNvPr id="17" name="CustomShape 14"/>
          <p:cNvSpPr/>
          <p:nvPr/>
        </p:nvSpPr>
        <p:spPr>
          <a:xfrm rot="16200000">
            <a:off x="575638" y="3531533"/>
            <a:ext cx="1645062" cy="451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+mj-lt"/>
              </a:rPr>
              <a:t>Axe 2 : </a:t>
            </a:r>
            <a:r>
              <a:rPr lang="fr-FR" sz="1600" b="1" strike="noStrike" dirty="0">
                <a:solidFill>
                  <a:srgbClr val="FFFFFF"/>
                </a:solidFill>
                <a:latin typeface="+mj-lt"/>
              </a:rPr>
              <a:t>Développer l’offre</a:t>
            </a:r>
            <a:endParaRPr sz="1600" dirty="0">
              <a:latin typeface="+mj-lt"/>
            </a:endParaRPr>
          </a:p>
        </p:txBody>
      </p:sp>
      <p:sp>
        <p:nvSpPr>
          <p:cNvPr id="18" name="CustomShape 15"/>
          <p:cNvSpPr/>
          <p:nvPr/>
        </p:nvSpPr>
        <p:spPr>
          <a:xfrm>
            <a:off x="1345353" y="5302676"/>
            <a:ext cx="1868912" cy="642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+mj-lt"/>
              </a:rPr>
              <a:t>Axe 3 : </a:t>
            </a:r>
            <a:r>
              <a:rPr lang="fr-FR" sz="1600" b="1" strike="noStrike" dirty="0">
                <a:solidFill>
                  <a:srgbClr val="FFFFFF"/>
                </a:solidFill>
                <a:latin typeface="+mj-lt"/>
              </a:rPr>
              <a:t>politiques publiques et actions locales </a:t>
            </a:r>
            <a:endParaRPr sz="1600" dirty="0">
              <a:latin typeface="+mj-lt"/>
            </a:endParaRPr>
          </a:p>
        </p:txBody>
      </p:sp>
      <p:sp>
        <p:nvSpPr>
          <p:cNvPr id="19" name="CustomShape 16"/>
          <p:cNvSpPr/>
          <p:nvPr/>
        </p:nvSpPr>
        <p:spPr>
          <a:xfrm>
            <a:off x="3707905" y="5103992"/>
            <a:ext cx="4536503" cy="328166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Mutualiser outils</a:t>
            </a:r>
            <a:r>
              <a:rPr lang="fr-FR" sz="1600" strike="noStrike" dirty="0">
                <a:solidFill>
                  <a:srgbClr val="0070C0"/>
                </a:solidFill>
                <a:latin typeface="Calibri"/>
              </a:rPr>
              <a:t>,</a:t>
            </a: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 base de données et site ressource</a:t>
            </a:r>
            <a:endParaRPr dirty="0"/>
          </a:p>
        </p:txBody>
      </p:sp>
      <p:sp>
        <p:nvSpPr>
          <p:cNvPr id="20" name="CustomShape 17"/>
          <p:cNvSpPr/>
          <p:nvPr/>
        </p:nvSpPr>
        <p:spPr>
          <a:xfrm>
            <a:off x="3707905" y="5595392"/>
            <a:ext cx="4536503" cy="328166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Relier les compétences au niveau régional</a:t>
            </a:r>
            <a:endParaRPr dirty="0"/>
          </a:p>
        </p:txBody>
      </p:sp>
      <p:sp>
        <p:nvSpPr>
          <p:cNvPr id="21" name="CustomShape 18"/>
          <p:cNvSpPr/>
          <p:nvPr/>
        </p:nvSpPr>
        <p:spPr>
          <a:xfrm>
            <a:off x="3707905" y="6099392"/>
            <a:ext cx="4536503" cy="328166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Outils de diffusion et communication</a:t>
            </a:r>
            <a:endParaRPr dirty="0"/>
          </a:p>
        </p:txBody>
      </p:sp>
      <p:sp>
        <p:nvSpPr>
          <p:cNvPr id="22" name="CustomShape 19"/>
          <p:cNvSpPr/>
          <p:nvPr/>
        </p:nvSpPr>
        <p:spPr>
          <a:xfrm>
            <a:off x="2483768" y="319661"/>
            <a:ext cx="3384376" cy="593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AF9738"/>
                </a:solidFill>
                <a:latin typeface="Calibri"/>
              </a:rPr>
              <a:t>Accompagner l’essor des magasins de producteurs</a:t>
            </a:r>
            <a:endParaRPr dirty="0">
              <a:solidFill>
                <a:srgbClr val="AF9738"/>
              </a:solidFill>
            </a:endParaRPr>
          </a:p>
        </p:txBody>
      </p:sp>
      <p:sp>
        <p:nvSpPr>
          <p:cNvPr id="23" name="CustomShape 20"/>
          <p:cNvSpPr/>
          <p:nvPr/>
        </p:nvSpPr>
        <p:spPr>
          <a:xfrm>
            <a:off x="2659120" y="4221314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Porcs : 25 installations ou diversification</a:t>
            </a:r>
            <a:endParaRPr dirty="0"/>
          </a:p>
        </p:txBody>
      </p:sp>
      <p:sp>
        <p:nvSpPr>
          <p:cNvPr id="24" name="CustomShape 21"/>
          <p:cNvSpPr/>
          <p:nvPr/>
        </p:nvSpPr>
        <p:spPr>
          <a:xfrm>
            <a:off x="2659120" y="2398963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3 ateliers collectifs viande / département</a:t>
            </a:r>
            <a:endParaRPr dirty="0"/>
          </a:p>
        </p:txBody>
      </p:sp>
      <p:sp>
        <p:nvSpPr>
          <p:cNvPr id="25" name="CustomShape 22"/>
          <p:cNvSpPr/>
          <p:nvPr/>
        </p:nvSpPr>
        <p:spPr>
          <a:xfrm>
            <a:off x="2659120" y="3205289"/>
            <a:ext cx="2649858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50 ateliers individuels, porcs et volailles</a:t>
            </a:r>
            <a:endParaRPr dirty="0"/>
          </a:p>
        </p:txBody>
      </p:sp>
      <p:sp>
        <p:nvSpPr>
          <p:cNvPr id="26" name="CustomShape 23"/>
          <p:cNvSpPr/>
          <p:nvPr/>
        </p:nvSpPr>
        <p:spPr>
          <a:xfrm>
            <a:off x="7617105" y="980728"/>
            <a:ext cx="281648" cy="32403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53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24"/>
          <p:cNvSpPr/>
          <p:nvPr/>
        </p:nvSpPr>
        <p:spPr>
          <a:xfrm>
            <a:off x="969589" y="319661"/>
            <a:ext cx="1157040" cy="426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C00000"/>
                </a:solidFill>
                <a:latin typeface="Calibri"/>
              </a:rPr>
              <a:t>Plan CCEAP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8" name="CustomShape 25"/>
          <p:cNvSpPr/>
          <p:nvPr/>
        </p:nvSpPr>
        <p:spPr>
          <a:xfrm>
            <a:off x="6360679" y="1412840"/>
            <a:ext cx="265014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2 à 4 plateformes de distribution</a:t>
            </a:r>
            <a:endParaRPr dirty="0"/>
          </a:p>
        </p:txBody>
      </p:sp>
      <p:sp>
        <p:nvSpPr>
          <p:cNvPr id="29" name="CustomShape 26"/>
          <p:cNvSpPr/>
          <p:nvPr/>
        </p:nvSpPr>
        <p:spPr>
          <a:xfrm>
            <a:off x="6360679" y="3212976"/>
            <a:ext cx="265014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4 à 6 légumeries 1</a:t>
            </a:r>
            <a:r>
              <a:rPr lang="fr-FR" sz="1600" strike="noStrike" baseline="30000" dirty="0">
                <a:solidFill>
                  <a:srgbClr val="FFFFFF"/>
                </a:solidFill>
                <a:latin typeface="Calibri"/>
              </a:rPr>
              <a:t>ère</a:t>
            </a: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 et seconde transformation</a:t>
            </a:r>
            <a:endParaRPr dirty="0"/>
          </a:p>
        </p:txBody>
      </p:sp>
      <p:sp>
        <p:nvSpPr>
          <p:cNvPr id="30" name="CustomShape 27"/>
          <p:cNvSpPr/>
          <p:nvPr/>
        </p:nvSpPr>
        <p:spPr>
          <a:xfrm>
            <a:off x="6360679" y="4225693"/>
            <a:ext cx="264960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Légumes : installation et </a:t>
            </a:r>
            <a:r>
              <a:rPr lang="fr-FR" sz="1600" strike="noStrike" dirty="0" err="1">
                <a:solidFill>
                  <a:srgbClr val="FFFFFF"/>
                </a:solidFill>
                <a:latin typeface="Calibri"/>
              </a:rPr>
              <a:t>dév</a:t>
            </a: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. en fonction de la demande</a:t>
            </a:r>
            <a:endParaRPr dirty="0"/>
          </a:p>
        </p:txBody>
      </p:sp>
      <p:sp>
        <p:nvSpPr>
          <p:cNvPr id="31" name="CustomShape 28"/>
          <p:cNvSpPr/>
          <p:nvPr/>
        </p:nvSpPr>
        <p:spPr>
          <a:xfrm>
            <a:off x="6360679" y="2420952"/>
            <a:ext cx="2650140" cy="576000"/>
          </a:xfrm>
          <a:prstGeom prst="roundRect">
            <a:avLst>
              <a:gd name="adj" fmla="val 12960"/>
            </a:avLst>
          </a:prstGeom>
          <a:solidFill>
            <a:srgbClr val="9BBB59"/>
          </a:solidFill>
          <a:ln>
            <a:solidFill>
              <a:srgbClr val="77933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2000" tIns="45000" rIns="90000" bIns="45000" anchor="ctr" anchorCtr="0"/>
          <a:lstStyle/>
          <a:p>
            <a:pPr>
              <a:lnSpc>
                <a:spcPct val="100000"/>
              </a:lnSpc>
            </a:pPr>
            <a:r>
              <a:rPr lang="fr-FR" sz="1600" strike="noStrike" dirty="0">
                <a:solidFill>
                  <a:srgbClr val="FFFFFF"/>
                </a:solidFill>
                <a:latin typeface="Calibri"/>
              </a:rPr>
              <a:t>RHD : 2 collectifs de producteurs / département</a:t>
            </a:r>
            <a:endParaRPr dirty="0"/>
          </a:p>
        </p:txBody>
      </p:sp>
      <p:sp>
        <p:nvSpPr>
          <p:cNvPr id="32" name="CustomShape 14"/>
          <p:cNvSpPr/>
          <p:nvPr/>
        </p:nvSpPr>
        <p:spPr>
          <a:xfrm rot="16200000">
            <a:off x="915336" y="1350242"/>
            <a:ext cx="1255504" cy="7417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dirty="0">
                <a:solidFill>
                  <a:srgbClr val="FFFFFF"/>
                </a:solidFill>
              </a:rPr>
              <a:t>Axe 1 : </a:t>
            </a:r>
            <a:r>
              <a:rPr lang="fr-FR" sz="1600" b="1" dirty="0">
                <a:solidFill>
                  <a:srgbClr val="FFFFFF"/>
                </a:solidFill>
              </a:rPr>
              <a:t>Développer la demande</a:t>
            </a:r>
            <a:endParaRPr lang="fr-FR" sz="1600" dirty="0"/>
          </a:p>
          <a:p>
            <a:pPr algn="ctr">
              <a:lnSpc>
                <a:spcPct val="100000"/>
              </a:lnSpc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56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7638" y="274638"/>
            <a:ext cx="7726362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DC2C00"/>
                </a:solidFill>
              </a:rPr>
              <a:t>CONTEXTE ET INTRODUCTION </a:t>
            </a:r>
            <a:r>
              <a:rPr lang="fr-FR" sz="3200" dirty="0" smtClean="0">
                <a:solidFill>
                  <a:srgbClr val="DC2C00"/>
                </a:solidFill>
              </a:rPr>
              <a:t>(suite)</a:t>
            </a:r>
            <a:endParaRPr lang="fr-FR" sz="32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17638" y="1600200"/>
            <a:ext cx="7726362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Nathalie COURREGES,  </a:t>
            </a:r>
            <a:r>
              <a:rPr lang="fr-FR" dirty="0" smtClean="0"/>
              <a:t>Déléguée Générale ARIA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Poitou-Charentes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Stéphane MARTEAU</a:t>
            </a:r>
            <a:r>
              <a:rPr lang="fr-FR" dirty="0" smtClean="0"/>
              <a:t>, Directeur de l’IRQUA Poitou-Charentes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7668344" y="6455903"/>
            <a:ext cx="1356793" cy="360040"/>
            <a:chOff x="7668344" y="6455903"/>
            <a:chExt cx="1356793" cy="360040"/>
          </a:xfrm>
        </p:grpSpPr>
        <p:pic>
          <p:nvPicPr>
            <p:cNvPr id="4" name="Picture 3"/>
            <p:cNvPicPr/>
            <p:nvPr/>
          </p:nvPicPr>
          <p:blipFill>
            <a:blip r:embed="rId3"/>
            <a:stretch/>
          </p:blipFill>
          <p:spPr>
            <a:xfrm>
              <a:off x="7668344" y="6455903"/>
              <a:ext cx="613387" cy="36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455903"/>
              <a:ext cx="708721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71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7638" y="274638"/>
            <a:ext cx="7726362" cy="1143000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rgbClr val="DC2C00"/>
                </a:solidFill>
              </a:rPr>
              <a:t>Plan régional de développement des </a:t>
            </a:r>
            <a:r>
              <a:rPr lang="fr-FR" sz="2800" dirty="0" smtClean="0">
                <a:solidFill>
                  <a:srgbClr val="DC2C00"/>
                </a:solidFill>
              </a:rPr>
              <a:t>CCEAP</a:t>
            </a:r>
            <a:br>
              <a:rPr lang="fr-FR" sz="2800" dirty="0" smtClean="0">
                <a:solidFill>
                  <a:srgbClr val="DC2C00"/>
                </a:solidFill>
              </a:rPr>
            </a:br>
            <a:r>
              <a:rPr lang="fr-FR" sz="2800" dirty="0" smtClean="0">
                <a:solidFill>
                  <a:srgbClr val="DC2C00"/>
                </a:solidFill>
              </a:rPr>
              <a:t>Partie Aval</a:t>
            </a:r>
            <a:endParaRPr lang="fr-FR" sz="28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15616" y="1628800"/>
            <a:ext cx="7726362" cy="4525963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endParaRPr lang="fr-FR" noProof="1"/>
          </a:p>
          <a:p>
            <a:pPr lvl="2"/>
            <a:r>
              <a:rPr lang="fr-FR" sz="2000" noProof="1" smtClean="0">
                <a:solidFill>
                  <a:schemeClr val="tx1"/>
                </a:solidFill>
              </a:rPr>
              <a:t> </a:t>
            </a:r>
            <a:r>
              <a:rPr lang="fr-FR" sz="2800" noProof="1">
                <a:solidFill>
                  <a:schemeClr val="tx1"/>
                </a:solidFill>
              </a:rPr>
              <a:t>« Faisant suite aux récentes crises sanitaires, l'intérêt des Français pour les produits locaux ne cesse de se renforcer</a:t>
            </a:r>
            <a:r>
              <a:rPr lang="fr-FR" sz="2800" noProof="1" smtClean="0">
                <a:solidFill>
                  <a:schemeClr val="tx1"/>
                </a:solidFill>
              </a:rPr>
              <a:t>.</a:t>
            </a:r>
            <a:br>
              <a:rPr lang="fr-FR" sz="2800" noProof="1" smtClean="0">
                <a:solidFill>
                  <a:schemeClr val="tx1"/>
                </a:solidFill>
              </a:rPr>
            </a:br>
            <a:r>
              <a:rPr lang="fr-FR" sz="2800" noProof="1" smtClean="0">
                <a:solidFill>
                  <a:schemeClr val="tx1"/>
                </a:solidFill>
              </a:rPr>
              <a:t> </a:t>
            </a:r>
            <a:r>
              <a:rPr lang="fr-FR" sz="2800" noProof="1">
                <a:solidFill>
                  <a:schemeClr val="tx1"/>
                </a:solidFill>
              </a:rPr>
              <a:t>« 80 % des consommateurs </a:t>
            </a:r>
            <a:r>
              <a:rPr lang="fr-FR" sz="2800" noProof="1" smtClean="0">
                <a:solidFill>
                  <a:schemeClr val="tx1"/>
                </a:solidFill>
              </a:rPr>
              <a:t>disent </a:t>
            </a:r>
            <a:r>
              <a:rPr lang="fr-FR" sz="2800" noProof="1">
                <a:solidFill>
                  <a:schemeClr val="tx1"/>
                </a:solidFill>
              </a:rPr>
              <a:t>en acheter désormais</a:t>
            </a:r>
            <a:r>
              <a:rPr lang="fr-FR" sz="2800" noProof="1" smtClean="0">
                <a:solidFill>
                  <a:schemeClr val="tx1"/>
                </a:solidFill>
              </a:rPr>
              <a:t>… »</a:t>
            </a:r>
            <a:br>
              <a:rPr lang="fr-FR" sz="2800" noProof="1" smtClean="0">
                <a:solidFill>
                  <a:schemeClr val="tx1"/>
                </a:solidFill>
              </a:rPr>
            </a:br>
            <a:r>
              <a:rPr lang="fr-FR" sz="2000" noProof="1" smtClean="0">
                <a:solidFill>
                  <a:schemeClr val="tx1"/>
                </a:solidFill>
              </a:rPr>
              <a:t>                                                        </a:t>
            </a:r>
            <a:r>
              <a:rPr lang="fr-FR" sz="1200" noProof="1" smtClean="0">
                <a:solidFill>
                  <a:schemeClr val="tx1"/>
                </a:solidFill>
              </a:rPr>
              <a:t>(enquête </a:t>
            </a:r>
            <a:r>
              <a:rPr lang="fr-FR" sz="1200" noProof="1">
                <a:solidFill>
                  <a:schemeClr val="tx1"/>
                </a:solidFill>
              </a:rPr>
              <a:t>Ipsos pour Bienvenue à la </a:t>
            </a:r>
            <a:r>
              <a:rPr lang="fr-FR" sz="1200" noProof="1" smtClean="0">
                <a:solidFill>
                  <a:schemeClr val="tx1"/>
                </a:solidFill>
              </a:rPr>
              <a:t>ferme publiée </a:t>
            </a:r>
            <a:r>
              <a:rPr lang="fr-FR" sz="1200" noProof="1">
                <a:solidFill>
                  <a:schemeClr val="tx1"/>
                </a:solidFill>
              </a:rPr>
              <a:t>le 12 février </a:t>
            </a:r>
            <a:r>
              <a:rPr lang="fr-FR" sz="1200" noProof="1" smtClean="0">
                <a:solidFill>
                  <a:schemeClr val="tx1"/>
                </a:solidFill>
              </a:rPr>
              <a:t>2014)</a:t>
            </a:r>
          </a:p>
          <a:p>
            <a:pPr lvl="2"/>
            <a:endParaRPr lang="fr-FR" sz="900" noProof="1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fr-FR" noProof="1">
              <a:solidFill>
                <a:schemeClr val="tx1"/>
              </a:solidFill>
            </a:endParaRPr>
          </a:p>
          <a:p>
            <a:pPr lvl="2"/>
            <a:r>
              <a:rPr lang="fr-FR" sz="2600" dirty="0" smtClean="0">
                <a:solidFill>
                  <a:schemeClr val="tx1"/>
                </a:solidFill>
              </a:rPr>
              <a:t>l’IRQUA </a:t>
            </a:r>
            <a:r>
              <a:rPr lang="fr-FR" sz="2600" dirty="0">
                <a:solidFill>
                  <a:schemeClr val="tx1"/>
                </a:solidFill>
              </a:rPr>
              <a:t>et l’ARIA </a:t>
            </a:r>
            <a:r>
              <a:rPr lang="fr-FR" sz="2600" dirty="0" smtClean="0">
                <a:solidFill>
                  <a:schemeClr val="tx1"/>
                </a:solidFill>
              </a:rPr>
              <a:t>Poitou-Charentes </a:t>
            </a:r>
            <a:r>
              <a:rPr lang="fr-FR" sz="2600" dirty="0">
                <a:solidFill>
                  <a:schemeClr val="tx1"/>
                </a:solidFill>
              </a:rPr>
              <a:t>ont souhaité mutualiser leurs </a:t>
            </a:r>
            <a:r>
              <a:rPr lang="fr-FR" sz="2600" dirty="0" smtClean="0">
                <a:solidFill>
                  <a:schemeClr val="tx1"/>
                </a:solidFill>
              </a:rPr>
              <a:t>actions </a:t>
            </a:r>
            <a:r>
              <a:rPr lang="fr-FR" sz="2600" dirty="0" smtClean="0">
                <a:solidFill>
                  <a:schemeClr val="tx1"/>
                </a:solidFill>
              </a:rPr>
              <a:t>:</a:t>
            </a:r>
            <a:endParaRPr lang="fr-FR" sz="2600" dirty="0">
              <a:solidFill>
                <a:schemeClr val="tx1"/>
              </a:solidFill>
            </a:endParaRPr>
          </a:p>
          <a:p>
            <a:pPr lvl="3"/>
            <a:r>
              <a:rPr lang="fr-FR" sz="2600" b="1" dirty="0" smtClean="0">
                <a:solidFill>
                  <a:schemeClr val="tx1"/>
                </a:solidFill>
              </a:rPr>
              <a:t>Faciliter l’accès aux produits régionaux</a:t>
            </a:r>
          </a:p>
          <a:p>
            <a:pPr lvl="3"/>
            <a:r>
              <a:rPr lang="fr-FR" sz="2600" dirty="0" smtClean="0">
                <a:solidFill>
                  <a:schemeClr val="tx1"/>
                </a:solidFill>
              </a:rPr>
              <a:t>Permettre aux producteurs, artisans et entreprises de </a:t>
            </a:r>
            <a:r>
              <a:rPr lang="fr-FR" sz="2600" b="1" dirty="0" smtClean="0">
                <a:solidFill>
                  <a:schemeClr val="tx1"/>
                </a:solidFill>
              </a:rPr>
              <a:t>développer leurs ventes </a:t>
            </a:r>
            <a:r>
              <a:rPr lang="fr-FR" sz="2600" dirty="0" smtClean="0">
                <a:solidFill>
                  <a:schemeClr val="tx1"/>
                </a:solidFill>
              </a:rPr>
              <a:t>et </a:t>
            </a:r>
            <a:r>
              <a:rPr lang="fr-FR" sz="2600" b="1" dirty="0" smtClean="0">
                <a:solidFill>
                  <a:schemeClr val="tx1"/>
                </a:solidFill>
              </a:rPr>
              <a:t>renforcer leur présence</a:t>
            </a:r>
            <a:r>
              <a:rPr lang="fr-FR" sz="2600" dirty="0" smtClean="0">
                <a:solidFill>
                  <a:schemeClr val="tx1"/>
                </a:solidFill>
              </a:rPr>
              <a:t> sur le territoire régionale</a:t>
            </a:r>
            <a:endParaRPr lang="fr-FR" sz="2600" b="1" dirty="0" smtClean="0">
              <a:solidFill>
                <a:schemeClr val="tx1"/>
              </a:solidFill>
            </a:endParaRPr>
          </a:p>
          <a:p>
            <a:pPr lvl="2"/>
            <a:endParaRPr lang="fr-FR" sz="900" noProof="1"/>
          </a:p>
          <a:p>
            <a:pPr lvl="2"/>
            <a:endParaRPr lang="fr-FR" sz="900" noProof="1"/>
          </a:p>
          <a:p>
            <a:pPr lvl="2"/>
            <a:endParaRPr lang="fr-FR" sz="900" noProof="1" smtClean="0"/>
          </a:p>
          <a:p>
            <a:pPr lvl="2"/>
            <a:endParaRPr lang="fr-FR" sz="1100" noProof="1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7668344" y="6455903"/>
            <a:ext cx="1356793" cy="360040"/>
            <a:chOff x="7668344" y="6455903"/>
            <a:chExt cx="1356793" cy="360040"/>
          </a:xfrm>
        </p:grpSpPr>
        <p:pic>
          <p:nvPicPr>
            <p:cNvPr id="5" name="Picture 3"/>
            <p:cNvPicPr/>
            <p:nvPr/>
          </p:nvPicPr>
          <p:blipFill>
            <a:blip r:embed="rId3"/>
            <a:stretch/>
          </p:blipFill>
          <p:spPr>
            <a:xfrm>
              <a:off x="7668344" y="6455903"/>
              <a:ext cx="613387" cy="36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455903"/>
              <a:ext cx="708721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00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7638" y="274638"/>
            <a:ext cx="7726362" cy="1143000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DC2C00"/>
                </a:solidFill>
              </a:rPr>
              <a:t>Plan régional de développement des CCEAP</a:t>
            </a:r>
            <a:br>
              <a:rPr lang="fr-FR" sz="2800" dirty="0">
                <a:solidFill>
                  <a:srgbClr val="DC2C00"/>
                </a:solidFill>
              </a:rPr>
            </a:br>
            <a:r>
              <a:rPr lang="fr-FR" sz="2800" dirty="0">
                <a:solidFill>
                  <a:srgbClr val="DC2C00"/>
                </a:solidFill>
              </a:rPr>
              <a:t>Partie Aval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17638" y="1600200"/>
            <a:ext cx="7726362" cy="4525963"/>
          </a:xfrm>
        </p:spPr>
        <p:txBody>
          <a:bodyPr>
            <a:normAutofit lnSpcReduction="10000"/>
          </a:bodyPr>
          <a:lstStyle/>
          <a:p>
            <a:endParaRPr lang="fr-FR" sz="1800" dirty="0" smtClean="0"/>
          </a:p>
          <a:p>
            <a:r>
              <a:rPr lang="fr-FR" sz="1800" b="1" dirty="0" smtClean="0">
                <a:solidFill>
                  <a:schemeClr val="tx1"/>
                </a:solidFill>
              </a:rPr>
              <a:t>Ouverture de la plateforme logistique </a:t>
            </a:r>
            <a:r>
              <a:rPr lang="fr-FR" sz="1800" b="1" dirty="0">
                <a:solidFill>
                  <a:schemeClr val="tx1"/>
                </a:solidFill>
              </a:rPr>
              <a:t>"Produit en Poitou-Charentes</a:t>
            </a:r>
            <a:r>
              <a:rPr lang="fr-FR" sz="1800" b="1" dirty="0" smtClean="0">
                <a:solidFill>
                  <a:schemeClr val="tx1"/>
                </a:solidFill>
              </a:rPr>
              <a:t>", gérée par l’ ARIA, aux acteurs des CCEAP </a:t>
            </a:r>
            <a:r>
              <a:rPr lang="fr-FR" sz="1800" dirty="0" smtClean="0">
                <a:solidFill>
                  <a:schemeClr val="tx1"/>
                </a:solidFill>
              </a:rPr>
              <a:t>:</a:t>
            </a:r>
          </a:p>
          <a:p>
            <a:endParaRPr lang="fr-FR" sz="1000" dirty="0" smtClean="0">
              <a:solidFill>
                <a:schemeClr val="tx1"/>
              </a:solidFill>
            </a:endParaRPr>
          </a:p>
          <a:p>
            <a:pPr lvl="2"/>
            <a:r>
              <a:rPr lang="fr-FR" dirty="0">
                <a:solidFill>
                  <a:schemeClr val="tx1"/>
                </a:solidFill>
              </a:rPr>
              <a:t> "</a:t>
            </a:r>
            <a:r>
              <a:rPr lang="fr-FR" b="1" dirty="0">
                <a:solidFill>
                  <a:schemeClr val="tx1"/>
                </a:solidFill>
              </a:rPr>
              <a:t>Signé Poitou-Charentes</a:t>
            </a:r>
            <a:r>
              <a:rPr lang="fr-FR" dirty="0">
                <a:solidFill>
                  <a:schemeClr val="tx1"/>
                </a:solidFill>
              </a:rPr>
              <a:t>" géré par </a:t>
            </a:r>
            <a:r>
              <a:rPr lang="fr-FR" dirty="0" smtClean="0">
                <a:solidFill>
                  <a:schemeClr val="tx1"/>
                </a:solidFill>
              </a:rPr>
              <a:t>l’IRQUA</a:t>
            </a:r>
            <a:endParaRPr lang="fr-FR" sz="900" dirty="0" smtClean="0">
              <a:solidFill>
                <a:schemeClr val="tx1"/>
              </a:solidFill>
            </a:endParaRPr>
          </a:p>
          <a:p>
            <a:pPr lvl="2"/>
            <a:endParaRPr lang="fr-FR" sz="800" dirty="0" smtClean="0">
              <a:solidFill>
                <a:schemeClr val="tx1"/>
              </a:solidFill>
            </a:endParaRPr>
          </a:p>
          <a:p>
            <a:pPr lvl="2"/>
            <a:r>
              <a:rPr lang="fr-FR" dirty="0">
                <a:solidFill>
                  <a:schemeClr val="tx1"/>
                </a:solidFill>
              </a:rPr>
              <a:t>"</a:t>
            </a:r>
            <a:r>
              <a:rPr lang="fr-FR" b="1" dirty="0">
                <a:solidFill>
                  <a:schemeClr val="tx1"/>
                </a:solidFill>
              </a:rPr>
              <a:t>Bienvenue à la ferme</a:t>
            </a:r>
            <a:r>
              <a:rPr lang="fr-FR" dirty="0">
                <a:solidFill>
                  <a:schemeClr val="tx1"/>
                </a:solidFill>
              </a:rPr>
              <a:t>" géré par le réseau du même </a:t>
            </a:r>
            <a:r>
              <a:rPr lang="fr-FR" dirty="0" smtClean="0">
                <a:solidFill>
                  <a:schemeClr val="tx1"/>
                </a:solidFill>
              </a:rPr>
              <a:t>nom</a:t>
            </a:r>
          </a:p>
          <a:p>
            <a:pPr marL="914400" lvl="2" indent="0">
              <a:buNone/>
            </a:pPr>
            <a:endParaRPr lang="fr-FR" sz="800" dirty="0" smtClean="0">
              <a:solidFill>
                <a:schemeClr val="tx1"/>
              </a:solidFill>
            </a:endParaRPr>
          </a:p>
          <a:p>
            <a:pPr lvl="2"/>
            <a:r>
              <a:rPr lang="fr-FR" b="1" dirty="0" smtClean="0">
                <a:solidFill>
                  <a:schemeClr val="tx1"/>
                </a:solidFill>
              </a:rPr>
              <a:t>SIQO</a:t>
            </a:r>
            <a:r>
              <a:rPr lang="fr-FR" dirty="0" smtClean="0">
                <a:solidFill>
                  <a:schemeClr val="tx1"/>
                </a:solidFill>
              </a:rPr>
              <a:t>* </a:t>
            </a:r>
            <a:r>
              <a:rPr lang="fr-FR" dirty="0">
                <a:solidFill>
                  <a:schemeClr val="tx1"/>
                </a:solidFill>
              </a:rPr>
              <a:t>(LR, AOC, AOP, IGP, STG)  gérés par les </a:t>
            </a:r>
            <a:r>
              <a:rPr lang="fr-FR" dirty="0" smtClean="0">
                <a:solidFill>
                  <a:schemeClr val="tx1"/>
                </a:solidFill>
              </a:rPr>
              <a:t>ODG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800" dirty="0" smtClean="0">
                <a:solidFill>
                  <a:schemeClr val="tx1"/>
                </a:solidFill>
              </a:rPr>
              <a:t>(* : Signes </a:t>
            </a:r>
            <a:r>
              <a:rPr lang="fr-FR" sz="800" dirty="0">
                <a:solidFill>
                  <a:schemeClr val="tx1"/>
                </a:solidFill>
              </a:rPr>
              <a:t>d'Identification de l'Origine et de la Qualité des produits agricoles et agroalimentaires</a:t>
            </a:r>
            <a:r>
              <a:rPr lang="fr-FR" sz="800" dirty="0" smtClean="0">
                <a:solidFill>
                  <a:schemeClr val="tx1"/>
                </a:solidFill>
              </a:rPr>
              <a:t>)</a:t>
            </a:r>
          </a:p>
          <a:p>
            <a:pPr lvl="2"/>
            <a:endParaRPr lang="fr-FR" sz="800" dirty="0" smtClean="0">
              <a:solidFill>
                <a:schemeClr val="tx1"/>
              </a:solidFill>
            </a:endParaRP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« </a:t>
            </a:r>
            <a:r>
              <a:rPr lang="fr-FR" b="1" dirty="0">
                <a:solidFill>
                  <a:schemeClr val="tx1"/>
                </a:solidFill>
              </a:rPr>
              <a:t>Mangeons Bio Ensemble </a:t>
            </a:r>
            <a:r>
              <a:rPr lang="fr-FR" dirty="0">
                <a:solidFill>
                  <a:schemeClr val="tx1"/>
                </a:solidFill>
              </a:rPr>
              <a:t>» en tant que plateforme de distribution de produits biologiques issus du Poitou-Charentes pour la restauration collective (MBE a déjà accès à cette </a:t>
            </a:r>
            <a:r>
              <a:rPr lang="fr-FR" dirty="0" smtClean="0">
                <a:solidFill>
                  <a:schemeClr val="tx1"/>
                </a:solidFill>
              </a:rPr>
              <a:t>plateforme au titre de phase expérimentale)</a:t>
            </a:r>
          </a:p>
          <a:p>
            <a:pPr lvl="2"/>
            <a:endParaRPr lang="fr-FR" sz="800" dirty="0" smtClean="0">
              <a:solidFill>
                <a:schemeClr val="tx1"/>
              </a:solidFill>
            </a:endParaRP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Les producteurs ou collectifs de </a:t>
            </a:r>
            <a:r>
              <a:rPr lang="fr-FR" b="1" dirty="0" smtClean="0">
                <a:solidFill>
                  <a:schemeClr val="tx1"/>
                </a:solidFill>
              </a:rPr>
              <a:t>producteurs qui auront bénéficié des actions de la partie amont </a:t>
            </a:r>
            <a:r>
              <a:rPr lang="fr-FR" dirty="0" smtClean="0">
                <a:solidFill>
                  <a:schemeClr val="tx1"/>
                </a:solidFill>
              </a:rPr>
              <a:t>(producteurs </a:t>
            </a:r>
            <a:r>
              <a:rPr lang="fr-FR" dirty="0">
                <a:solidFill>
                  <a:schemeClr val="tx1"/>
                </a:solidFill>
              </a:rPr>
              <a:t>et artisans)</a:t>
            </a:r>
            <a:endParaRPr lang="fr-FR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668344" y="6455903"/>
            <a:ext cx="1356793" cy="360040"/>
            <a:chOff x="7668344" y="6455903"/>
            <a:chExt cx="1356793" cy="360040"/>
          </a:xfrm>
        </p:grpSpPr>
        <p:pic>
          <p:nvPicPr>
            <p:cNvPr id="5" name="Picture 3"/>
            <p:cNvPicPr/>
            <p:nvPr/>
          </p:nvPicPr>
          <p:blipFill>
            <a:blip r:embed="rId3"/>
            <a:stretch/>
          </p:blipFill>
          <p:spPr>
            <a:xfrm>
              <a:off x="7668344" y="6455903"/>
              <a:ext cx="613387" cy="36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455903"/>
              <a:ext cx="708721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68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7638" y="274638"/>
            <a:ext cx="7726362" cy="1143000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DC2C00"/>
                </a:solidFill>
              </a:rPr>
              <a:t>Plan régional de développement des CCEAP</a:t>
            </a:r>
            <a:br>
              <a:rPr lang="fr-FR" sz="2800" dirty="0">
                <a:solidFill>
                  <a:srgbClr val="DC2C00"/>
                </a:solidFill>
              </a:rPr>
            </a:br>
            <a:r>
              <a:rPr lang="fr-FR" sz="2800" dirty="0">
                <a:solidFill>
                  <a:srgbClr val="DC2C00"/>
                </a:solidFill>
              </a:rPr>
              <a:t>Partie Aval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259632" y="1628800"/>
            <a:ext cx="7726362" cy="47525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Quelques </a:t>
            </a:r>
            <a:r>
              <a:rPr lang="fr-FR" dirty="0" smtClean="0">
                <a:solidFill>
                  <a:schemeClr val="tx1"/>
                </a:solidFill>
              </a:rPr>
              <a:t>actions </a:t>
            </a:r>
            <a:r>
              <a:rPr lang="fr-FR" b="1" dirty="0" smtClean="0">
                <a:solidFill>
                  <a:schemeClr val="tx1"/>
                </a:solidFill>
              </a:rPr>
              <a:t>d’APPUI A LA COMMERCIALISATION </a:t>
            </a:r>
            <a:r>
              <a:rPr lang="fr-FR" dirty="0" smtClean="0">
                <a:solidFill>
                  <a:schemeClr val="tx1"/>
                </a:solidFill>
              </a:rPr>
              <a:t>en faveur des </a:t>
            </a:r>
            <a:r>
              <a:rPr lang="fr-FR" b="1" dirty="0" smtClean="0">
                <a:solidFill>
                  <a:schemeClr val="tx1"/>
                </a:solidFill>
              </a:rPr>
              <a:t>Circuits Courts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fr-FR" sz="2400" b="1" u="sng" dirty="0" smtClean="0">
                <a:solidFill>
                  <a:schemeClr val="tx1"/>
                </a:solidFill>
              </a:rPr>
              <a:t>IRQUA :</a:t>
            </a:r>
            <a:r>
              <a:rPr lang="fr-FR" sz="2400" b="1" dirty="0" smtClean="0">
                <a:solidFill>
                  <a:schemeClr val="tx1"/>
                </a:solidFill>
              </a:rPr>
              <a:t>  </a:t>
            </a: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Structuration et accompagnement de groupes de producteurs </a:t>
            </a: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Rédaction </a:t>
            </a:r>
            <a:r>
              <a:rPr lang="fr-FR" sz="2200" dirty="0" smtClean="0">
                <a:solidFill>
                  <a:schemeClr val="tx1"/>
                </a:solidFill>
              </a:rPr>
              <a:t>de chartes qualité</a:t>
            </a: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Aide à la construction </a:t>
            </a:r>
            <a:r>
              <a:rPr lang="fr-FR" sz="2200" dirty="0" smtClean="0">
                <a:solidFill>
                  <a:schemeClr val="tx1"/>
                </a:solidFill>
              </a:rPr>
              <a:t>d’appels </a:t>
            </a:r>
            <a:r>
              <a:rPr lang="fr-FR" sz="2200" dirty="0">
                <a:solidFill>
                  <a:schemeClr val="tx1"/>
                </a:solidFill>
              </a:rPr>
              <a:t>d’offre </a:t>
            </a:r>
            <a:endParaRPr lang="fr-FR" sz="2200" dirty="0" smtClean="0">
              <a:solidFill>
                <a:schemeClr val="tx1"/>
              </a:solidFill>
            </a:endParaRP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Appui à la réponse à des marchés publique</a:t>
            </a: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Participation à des salons produits </a:t>
            </a:r>
            <a:r>
              <a:rPr lang="fr-FR" sz="2200" dirty="0" smtClean="0">
                <a:solidFill>
                  <a:schemeClr val="tx1"/>
                </a:solidFill>
              </a:rPr>
              <a:t>régionaux</a:t>
            </a: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Développement et animation du Site </a:t>
            </a:r>
            <a:r>
              <a:rPr lang="fr-FR" sz="2200" dirty="0" smtClean="0">
                <a:solidFill>
                  <a:schemeClr val="tx1"/>
                </a:solidFill>
              </a:rPr>
              <a:t>OFRALIM </a:t>
            </a:r>
            <a:r>
              <a:rPr lang="fr-FR" sz="2200" dirty="0">
                <a:solidFill>
                  <a:schemeClr val="tx1"/>
                </a:solidFill>
              </a:rPr>
              <a:t>(73 fournisseurs et 278 produits référencés</a:t>
            </a:r>
            <a:r>
              <a:rPr lang="fr-FR" sz="2200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M</a:t>
            </a:r>
            <a:r>
              <a:rPr lang="fr-FR" sz="2200" dirty="0" smtClean="0">
                <a:solidFill>
                  <a:schemeClr val="tx1"/>
                </a:solidFill>
              </a:rPr>
              <a:t>ise </a:t>
            </a:r>
            <a:r>
              <a:rPr lang="fr-FR" sz="2200" dirty="0">
                <a:solidFill>
                  <a:schemeClr val="tx1"/>
                </a:solidFill>
              </a:rPr>
              <a:t>en relation de producteurs avec des magasins </a:t>
            </a:r>
            <a:r>
              <a:rPr lang="fr-FR" sz="2200" dirty="0" smtClean="0">
                <a:solidFill>
                  <a:schemeClr val="tx1"/>
                </a:solidFill>
              </a:rPr>
              <a:t>fermiers et des acteurs des métiers de bouche etc</a:t>
            </a:r>
            <a:r>
              <a:rPr lang="fr-FR" sz="2200" dirty="0">
                <a:solidFill>
                  <a:schemeClr val="tx1"/>
                </a:solidFill>
              </a:rPr>
              <a:t>... </a:t>
            </a:r>
          </a:p>
          <a:p>
            <a:pPr lvl="2"/>
            <a:r>
              <a:rPr lang="fr-FR" sz="2200" dirty="0">
                <a:solidFill>
                  <a:schemeClr val="tx1"/>
                </a:solidFill>
              </a:rPr>
              <a:t>Création </a:t>
            </a:r>
            <a:r>
              <a:rPr lang="fr-FR" sz="2200" dirty="0" smtClean="0">
                <a:solidFill>
                  <a:schemeClr val="tx1"/>
                </a:solidFill>
              </a:rPr>
              <a:t>et diffusion d’outils </a:t>
            </a:r>
            <a:r>
              <a:rPr lang="fr-FR" sz="2200" dirty="0">
                <a:solidFill>
                  <a:schemeClr val="tx1"/>
                </a:solidFill>
              </a:rPr>
              <a:t>de promotion </a:t>
            </a:r>
            <a:endParaRPr lang="fr-FR" sz="2200" dirty="0" smtClean="0">
              <a:solidFill>
                <a:schemeClr val="tx1"/>
              </a:solidFill>
            </a:endParaRPr>
          </a:p>
          <a:p>
            <a:pPr lvl="2"/>
            <a:r>
              <a:rPr lang="fr-FR" sz="2200" dirty="0" smtClean="0">
                <a:solidFill>
                  <a:schemeClr val="tx1"/>
                </a:solidFill>
              </a:rPr>
              <a:t>…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endParaRPr lang="fr-FR" sz="1800" dirty="0"/>
          </a:p>
          <a:p>
            <a:endParaRPr lang="fr-FR" sz="1200" dirty="0" smtClean="0"/>
          </a:p>
          <a:p>
            <a:pPr lvl="2"/>
            <a:endParaRPr lang="fr-FR" sz="12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668344" y="6455903"/>
            <a:ext cx="1356793" cy="360040"/>
            <a:chOff x="7668344" y="6455903"/>
            <a:chExt cx="1356793" cy="360040"/>
          </a:xfrm>
        </p:grpSpPr>
        <p:pic>
          <p:nvPicPr>
            <p:cNvPr id="5" name="Picture 3"/>
            <p:cNvPicPr/>
            <p:nvPr/>
          </p:nvPicPr>
          <p:blipFill>
            <a:blip r:embed="rId3"/>
            <a:stretch/>
          </p:blipFill>
          <p:spPr>
            <a:xfrm>
              <a:off x="7668344" y="6455903"/>
              <a:ext cx="613387" cy="36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455903"/>
              <a:ext cx="708721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56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7638" y="274638"/>
            <a:ext cx="7726362" cy="1143000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DC2C00"/>
                </a:solidFill>
              </a:rPr>
              <a:t>Plan régional de développement des CCEAP</a:t>
            </a:r>
            <a:br>
              <a:rPr lang="fr-FR" sz="2800" dirty="0">
                <a:solidFill>
                  <a:srgbClr val="DC2C00"/>
                </a:solidFill>
              </a:rPr>
            </a:br>
            <a:r>
              <a:rPr lang="fr-FR" sz="2800" dirty="0">
                <a:solidFill>
                  <a:srgbClr val="DC2C00"/>
                </a:solidFill>
              </a:rPr>
              <a:t>Partie Aval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71600" y="1378180"/>
            <a:ext cx="5832475" cy="47815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ARIA :</a:t>
            </a:r>
          </a:p>
          <a:p>
            <a:pPr lvl="2"/>
            <a:r>
              <a:rPr lang="fr-FR" sz="2000" b="1" dirty="0" smtClean="0">
                <a:solidFill>
                  <a:schemeClr val="tx1"/>
                </a:solidFill>
              </a:rPr>
              <a:t>Ouverture </a:t>
            </a:r>
            <a:r>
              <a:rPr lang="fr-FR" sz="2000" b="1" dirty="0">
                <a:solidFill>
                  <a:schemeClr val="tx1"/>
                </a:solidFill>
              </a:rPr>
              <a:t>de la Plateforme logistique </a:t>
            </a:r>
            <a:r>
              <a:rPr lang="fr-FR" sz="2000" dirty="0">
                <a:solidFill>
                  <a:schemeClr val="tx1"/>
                </a:solidFill>
              </a:rPr>
              <a:t>à </a:t>
            </a:r>
            <a:r>
              <a:rPr lang="fr-FR" sz="2000" dirty="0" err="1">
                <a:solidFill>
                  <a:schemeClr val="tx1"/>
                </a:solidFill>
              </a:rPr>
              <a:t>Elior</a:t>
            </a:r>
            <a:r>
              <a:rPr lang="fr-FR" sz="2000" dirty="0">
                <a:solidFill>
                  <a:schemeClr val="tx1"/>
                </a:solidFill>
              </a:rPr>
              <a:t> depuis juin 2015 pour faciliter l’approvisionnement en produits régionaux du magasin Carrefour Express, de la restauration et de la Boutique « Le Repaire des Curieux » au Center Park de </a:t>
            </a:r>
            <a:r>
              <a:rPr lang="fr-FR" sz="2000" dirty="0" smtClean="0">
                <a:solidFill>
                  <a:schemeClr val="tx1"/>
                </a:solidFill>
              </a:rPr>
              <a:t>Loudun.</a:t>
            </a:r>
          </a:p>
          <a:p>
            <a:pPr marL="914400" lvl="2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 Quelques </a:t>
            </a:r>
            <a:r>
              <a:rPr lang="fr-FR" sz="2000" dirty="0">
                <a:solidFill>
                  <a:schemeClr val="tx1"/>
                </a:solidFill>
              </a:rPr>
              <a:t>chiffres, en 6 mois </a:t>
            </a:r>
            <a:r>
              <a:rPr lang="fr-FR" sz="2000" dirty="0" smtClean="0">
                <a:solidFill>
                  <a:schemeClr val="tx1"/>
                </a:solidFill>
              </a:rPr>
              <a:t>…</a:t>
            </a:r>
          </a:p>
          <a:p>
            <a:pPr marL="914400" lvl="2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      -   24 commandes traitées </a:t>
            </a:r>
          </a:p>
          <a:p>
            <a:pPr marL="914400" lvl="2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      -   30 </a:t>
            </a:r>
            <a:r>
              <a:rPr lang="fr-FR" sz="2000" dirty="0">
                <a:solidFill>
                  <a:schemeClr val="tx1"/>
                </a:solidFill>
              </a:rPr>
              <a:t>entreprises </a:t>
            </a:r>
            <a:r>
              <a:rPr lang="fr-FR" sz="2000" dirty="0" smtClean="0">
                <a:solidFill>
                  <a:schemeClr val="tx1"/>
                </a:solidFill>
              </a:rPr>
              <a:t>représentées</a:t>
            </a:r>
          </a:p>
          <a:p>
            <a:pPr marL="914400" lvl="2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    -   45 </a:t>
            </a:r>
            <a:r>
              <a:rPr lang="fr-FR" sz="2000" dirty="0">
                <a:solidFill>
                  <a:schemeClr val="tx1"/>
                </a:solidFill>
              </a:rPr>
              <a:t>k€ de CA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37" y="2497907"/>
            <a:ext cx="1169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48" y="3897411"/>
            <a:ext cx="27559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01208"/>
            <a:ext cx="3384376" cy="8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7668344" y="6455903"/>
            <a:ext cx="1356793" cy="360040"/>
            <a:chOff x="7668344" y="6455903"/>
            <a:chExt cx="1356793" cy="360040"/>
          </a:xfrm>
        </p:grpSpPr>
        <p:pic>
          <p:nvPicPr>
            <p:cNvPr id="8" name="Picture 3"/>
            <p:cNvPicPr/>
            <p:nvPr/>
          </p:nvPicPr>
          <p:blipFill>
            <a:blip r:embed="rId6"/>
            <a:stretch/>
          </p:blipFill>
          <p:spPr>
            <a:xfrm>
              <a:off x="7668344" y="6455903"/>
              <a:ext cx="613387" cy="36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455903"/>
              <a:ext cx="708721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1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17638" y="274638"/>
            <a:ext cx="7726362" cy="1143000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DC2C00"/>
                </a:solidFill>
              </a:rPr>
              <a:t>Plan régional de développement des CCEAP</a:t>
            </a:r>
            <a:br>
              <a:rPr lang="fr-FR" sz="2800" dirty="0">
                <a:solidFill>
                  <a:srgbClr val="DC2C00"/>
                </a:solidFill>
              </a:rPr>
            </a:br>
            <a:r>
              <a:rPr lang="fr-FR" sz="2800" dirty="0">
                <a:solidFill>
                  <a:srgbClr val="DC2C00"/>
                </a:solidFill>
              </a:rPr>
              <a:t>Partie Aval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99592" y="1600200"/>
            <a:ext cx="7705725" cy="1108720"/>
          </a:xfrm>
        </p:spPr>
        <p:txBody>
          <a:bodyPr>
            <a:noAutofit/>
          </a:bodyPr>
          <a:lstStyle/>
          <a:p>
            <a:pPr lvl="2"/>
            <a:r>
              <a:rPr lang="fr-FR" sz="2400" b="1" dirty="0">
                <a:solidFill>
                  <a:prstClr val="black"/>
                </a:solidFill>
              </a:rPr>
              <a:t>Organisation/Participation à des salons professionnels de produits régionaux </a:t>
            </a:r>
            <a:r>
              <a:rPr lang="fr-FR" sz="2400" dirty="0">
                <a:solidFill>
                  <a:prstClr val="black"/>
                </a:solidFill>
              </a:rPr>
              <a:t>(présentation des entreprises et des filières Beurre et Agneau</a:t>
            </a:r>
            <a:r>
              <a:rPr lang="fr-FR" sz="2400" dirty="0" smtClean="0">
                <a:solidFill>
                  <a:prstClr val="black"/>
                </a:solidFill>
              </a:rPr>
              <a:t>)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3246075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Création/Diffusion </a:t>
            </a:r>
            <a:r>
              <a:rPr lang="fr-FR" sz="2400" b="1" dirty="0"/>
              <a:t>d’outils de </a:t>
            </a:r>
            <a:r>
              <a:rPr lang="fr-FR" sz="2400" b="1" dirty="0" smtClean="0"/>
              <a:t>promotion</a:t>
            </a:r>
            <a:endParaRPr lang="fr-F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77" y="3054350"/>
            <a:ext cx="1590675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56672" y="4815376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/>
              <a:t>      </a:t>
            </a:r>
            <a:r>
              <a:rPr lang="fr-FR" dirty="0" smtClean="0"/>
              <a:t>750 </a:t>
            </a:r>
            <a:r>
              <a:rPr lang="fr-FR" dirty="0"/>
              <a:t>000 exemplaires distribués dans les BAL du Poitou-Charentes</a:t>
            </a:r>
            <a:endParaRPr lang="fr-FR" sz="2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668344" y="6455903"/>
            <a:ext cx="1356793" cy="360040"/>
            <a:chOff x="7668344" y="6455903"/>
            <a:chExt cx="1356793" cy="360040"/>
          </a:xfrm>
        </p:grpSpPr>
        <p:pic>
          <p:nvPicPr>
            <p:cNvPr id="8" name="Picture 3"/>
            <p:cNvPicPr/>
            <p:nvPr/>
          </p:nvPicPr>
          <p:blipFill>
            <a:blip r:embed="rId4"/>
            <a:stretch/>
          </p:blipFill>
          <p:spPr>
            <a:xfrm>
              <a:off x="7668344" y="6455903"/>
              <a:ext cx="613387" cy="36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455903"/>
              <a:ext cx="708721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64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DC2C00"/>
                </a:solidFill>
              </a:rPr>
              <a:t>CONTEXTE ET INTRODUCTION </a:t>
            </a:r>
            <a:r>
              <a:rPr lang="fr-FR" sz="3200" dirty="0" smtClean="0">
                <a:solidFill>
                  <a:srgbClr val="DC2C00"/>
                </a:solidFill>
              </a:rPr>
              <a:t>(suite)</a:t>
            </a:r>
            <a:endParaRPr lang="fr-FR" sz="3200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Samuel ARLAUD</a:t>
            </a:r>
            <a:r>
              <a:rPr lang="fr-FR" dirty="0" smtClean="0"/>
              <a:t>, Université de Poitiers – Géographie</a:t>
            </a:r>
          </a:p>
          <a:p>
            <a:pPr marL="0" indent="0" algn="ctr">
              <a:buNone/>
            </a:pPr>
            <a:r>
              <a:rPr lang="fr-FR" dirty="0" smtClean="0"/>
              <a:t>L‘observatoire des circuits courts Poitou-Charentes et </a:t>
            </a:r>
            <a:r>
              <a:rPr lang="fr-FR" dirty="0" smtClean="0"/>
              <a:t>Limousin</a:t>
            </a:r>
          </a:p>
          <a:p>
            <a:pPr marL="0" indent="0" algn="ctr">
              <a:buNone/>
            </a:pP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www.proximites-obs.fr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Céline KARASINSKI</a:t>
            </a:r>
            <a:r>
              <a:rPr lang="fr-FR" dirty="0" smtClean="0"/>
              <a:t>, Chambre d’agriculture Deux-Sèvres</a:t>
            </a:r>
          </a:p>
          <a:p>
            <a:pPr marL="0" indent="0" algn="ctr">
              <a:buNone/>
            </a:pPr>
            <a:r>
              <a:rPr lang="fr-FR" dirty="0" smtClean="0"/>
              <a:t>Le Réseau Rural Régional : 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 smtClean="0"/>
              <a:t>groupe alimentaire de proximité et l’annuaire des compétences en </a:t>
            </a:r>
            <a:r>
              <a:rPr lang="fr-FR" dirty="0" smtClean="0"/>
              <a:t>ligne</a:t>
            </a:r>
          </a:p>
          <a:p>
            <a:pPr marL="0" indent="0" algn="ctr">
              <a:buNone/>
            </a:pP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www.contacts-circuits-courts.org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5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C2C00"/>
                </a:solidFill>
              </a:rPr>
              <a:t>DEROULEMENT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200" noProof="1" smtClean="0"/>
              <a:t>10h </a:t>
            </a:r>
            <a:r>
              <a:rPr lang="fr-FR" sz="2200" noProof="1" smtClean="0"/>
              <a:t>– 10h45	Contexte et Introduction</a:t>
            </a:r>
          </a:p>
          <a:p>
            <a:pPr lvl="1"/>
            <a:r>
              <a:rPr lang="fr-FR" sz="2200" noProof="1" smtClean="0"/>
              <a:t>10h45 – 11h45	Restitution des diagnostics Amont et 				échanges (AFIPaR et CRA PC)</a:t>
            </a:r>
          </a:p>
          <a:p>
            <a:pPr lvl="2"/>
            <a:r>
              <a:rPr lang="fr-FR" noProof="1" smtClean="0"/>
              <a:t>Magasins de producteurs </a:t>
            </a:r>
          </a:p>
          <a:p>
            <a:pPr lvl="2"/>
            <a:r>
              <a:rPr lang="fr-FR" noProof="1" smtClean="0"/>
              <a:t>RHD</a:t>
            </a:r>
          </a:p>
          <a:p>
            <a:pPr lvl="1"/>
            <a:r>
              <a:rPr lang="fr-FR" sz="2200" noProof="1" smtClean="0"/>
              <a:t>11h45 – 12h05	Plateforme de distribution et 					élargissement des utilisateurs (ARIA-				IRQUA)</a:t>
            </a:r>
          </a:p>
          <a:p>
            <a:pPr lvl="1"/>
            <a:r>
              <a:rPr lang="fr-FR" sz="2200" noProof="1" smtClean="0"/>
              <a:t>12h05 – 12h15	Portail Internet CCEAP</a:t>
            </a:r>
          </a:p>
          <a:p>
            <a:pPr lvl="1"/>
            <a:r>
              <a:rPr lang="fr-FR" sz="2200" noProof="1" smtClean="0"/>
              <a:t>12h15 – 13h	Conclusions et Perspectives</a:t>
            </a:r>
          </a:p>
          <a:p>
            <a:pPr lvl="1"/>
            <a:r>
              <a:rPr lang="fr-FR" sz="2200" noProof="1" smtClean="0"/>
              <a:t>13h		Apéritif « circuits courts et 					approvisionnement local »</a:t>
            </a:r>
          </a:p>
        </p:txBody>
      </p:sp>
    </p:spTree>
    <p:extLst>
      <p:ext uri="{BB962C8B-B14F-4D97-AF65-F5344CB8AC3E}">
        <p14:creationId xmlns:p14="http://schemas.microsoft.com/office/powerpoint/2010/main" val="37847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C2C00"/>
                </a:solidFill>
              </a:rPr>
              <a:t>CONTEXTE ET INTRODUCTION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Karine LAMBERT</a:t>
            </a:r>
            <a:r>
              <a:rPr lang="fr-FR" dirty="0" smtClean="0"/>
              <a:t>, Directrice service Agriculture, Conseil Régional Poitou-Charentes</a:t>
            </a:r>
          </a:p>
          <a:p>
            <a:pPr marL="0" indent="0">
              <a:buNone/>
            </a:pPr>
            <a:endParaRPr lang="fr-FR" sz="3200" b="1" dirty="0" smtClean="0"/>
          </a:p>
          <a:p>
            <a:pPr marL="0" indent="0" algn="ctr">
              <a:buNone/>
            </a:pPr>
            <a:r>
              <a:rPr lang="fr-FR" sz="3200" b="1" dirty="0" smtClean="0"/>
              <a:t>Le </a:t>
            </a:r>
            <a:r>
              <a:rPr lang="fr-FR" sz="3200" b="1" dirty="0" smtClean="0"/>
              <a:t>plan régional des circuits courts et de l’économie alimentaire de </a:t>
            </a:r>
            <a:r>
              <a:rPr lang="fr-FR" sz="3200" b="1" dirty="0" smtClean="0"/>
              <a:t>proximité</a:t>
            </a:r>
          </a:p>
          <a:p>
            <a:pPr marL="0" indent="0" algn="ctr">
              <a:buNone/>
            </a:pPr>
            <a:r>
              <a:rPr lang="fr-FR" i="1" dirty="0"/>
              <a:t>Adopté par la Région Poitou-Charentes </a:t>
            </a:r>
          </a:p>
          <a:p>
            <a:pPr marL="0" indent="0" algn="ctr">
              <a:buNone/>
            </a:pPr>
            <a:r>
              <a:rPr lang="fr-FR" i="1" dirty="0"/>
              <a:t>le 16 octobre 2015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4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DC2C00"/>
                </a:solidFill>
              </a:rPr>
              <a:t>CONTEXTE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Depuis 2004 la Région porte une politique visant à promouvoir les CC pour favoriser:</a:t>
            </a:r>
          </a:p>
          <a:p>
            <a:pPr algn="just">
              <a:buFontTx/>
              <a:buChar char="-"/>
            </a:pPr>
            <a:r>
              <a:rPr lang="fr-FR" dirty="0"/>
              <a:t>le maintien des exploitations et le renforcement de l’agriculture locale</a:t>
            </a:r>
          </a:p>
          <a:p>
            <a:pPr algn="just">
              <a:buFontTx/>
              <a:buChar char="-"/>
            </a:pPr>
            <a:r>
              <a:rPr lang="fr-FR" dirty="0"/>
              <a:t>le maintien d’un tissu agricole et rural vivant, économiquement performant</a:t>
            </a:r>
          </a:p>
          <a:p>
            <a:pPr algn="just">
              <a:buFontTx/>
              <a:buChar char="-"/>
            </a:pPr>
            <a:r>
              <a:rPr lang="fr-FR" dirty="0"/>
              <a:t>le rapprochement ville-campagne, producteurs-consommateurs</a:t>
            </a:r>
          </a:p>
          <a:p>
            <a:pPr algn="just">
              <a:buFontTx/>
              <a:buChar char="-"/>
            </a:pPr>
            <a:r>
              <a:rPr lang="fr-FR" dirty="0"/>
              <a:t>les productions de qualité, la préservation de l’environnement et de la biodiversité, la diversité des paysages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6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Un plan ambitieux intégrant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l'amont </a:t>
            </a:r>
            <a:r>
              <a:rPr lang="fr-FR" b="1" dirty="0"/>
              <a:t>et l'aval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Un plan impulsé par la Région Poitou-Charentes et issu des travaux collaboratifs engagés depuis juillet 2014 en partenariat avec  :</a:t>
            </a:r>
          </a:p>
          <a:p>
            <a:pPr algn="just"/>
            <a:r>
              <a:rPr lang="fr-FR" dirty="0"/>
              <a:t>L'AFIPAR</a:t>
            </a:r>
          </a:p>
          <a:p>
            <a:pPr algn="just"/>
            <a:r>
              <a:rPr lang="fr-FR" dirty="0"/>
              <a:t>La Chambre Régionale d'Agriculture Poitou-Charentes</a:t>
            </a:r>
          </a:p>
          <a:p>
            <a:pPr algn="just"/>
            <a:r>
              <a:rPr lang="fr-FR" dirty="0"/>
              <a:t>L'ARIA Poitou-Charentes</a:t>
            </a:r>
          </a:p>
          <a:p>
            <a:pPr algn="just"/>
            <a:r>
              <a:rPr lang="fr-FR" dirty="0"/>
              <a:t>L'IRQUA Poitou-Charentes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Grands principes du plan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Développement des circuits courts et d'une économie alimentaire de proximité :</a:t>
            </a:r>
          </a:p>
          <a:p>
            <a:pPr algn="just"/>
            <a:r>
              <a:rPr lang="fr-FR" dirty="0"/>
              <a:t>Issus d'une agriculture durable et locale</a:t>
            </a:r>
          </a:p>
          <a:p>
            <a:pPr algn="just"/>
            <a:r>
              <a:rPr lang="fr-FR" dirty="0"/>
              <a:t>Contribuant au respect de l'environnement</a:t>
            </a:r>
          </a:p>
          <a:p>
            <a:pPr algn="just"/>
            <a:r>
              <a:rPr lang="fr-FR" dirty="0"/>
              <a:t>Créant des emplois et de la valeur ajoutée pour tous</a:t>
            </a:r>
          </a:p>
          <a:p>
            <a:pPr algn="just"/>
            <a:r>
              <a:rPr lang="fr-FR" dirty="0"/>
              <a:t>Incitant à la complémentarité entre producteurs</a:t>
            </a:r>
          </a:p>
          <a:p>
            <a:pPr algn="just"/>
            <a:r>
              <a:rPr lang="fr-FR" dirty="0"/>
              <a:t>Valorisant le lien producteur - consommateur</a:t>
            </a:r>
          </a:p>
          <a:p>
            <a:pPr algn="just"/>
            <a:r>
              <a:rPr lang="fr-FR" dirty="0"/>
              <a:t>Permettant au plus grand nombre un accès à des produits de qualité au prix le plus juste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1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Actions sur la partie amont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4 axes en direction des acteurs de filières et des acteurs de territoires :</a:t>
            </a:r>
          </a:p>
          <a:p>
            <a:pPr algn="just"/>
            <a:r>
              <a:rPr lang="fr-FR" dirty="0"/>
              <a:t>Recensement des initiatives et acteurs engagés ainsi que des moyens d'ingénierie et d'animation sur la thématique de l'approvisionnement local</a:t>
            </a:r>
          </a:p>
          <a:p>
            <a:pPr algn="just"/>
            <a:r>
              <a:rPr lang="fr-FR" dirty="0"/>
              <a:t>Développement de l'offre par l'équipement d'outils collectifs dans les territoires</a:t>
            </a:r>
          </a:p>
          <a:p>
            <a:pPr algn="just"/>
            <a:r>
              <a:rPr lang="fr-FR" dirty="0"/>
              <a:t>Capitalisation et mutualisation des expériences</a:t>
            </a:r>
          </a:p>
          <a:p>
            <a:pPr algn="just"/>
            <a:r>
              <a:rPr lang="fr-FR" dirty="0"/>
              <a:t>Sensibilisation et formation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2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Actions sur la partie aval</a:t>
            </a:r>
            <a:endParaRPr lang="fr-FR" dirty="0">
              <a:solidFill>
                <a:srgbClr val="DC2C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17638"/>
            <a:ext cx="772554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Faciliter l'accès aux produits régionaux par la mise en place de moyens logistiques dans le respect des exigences aux normes et des différents marchés par :</a:t>
            </a:r>
          </a:p>
          <a:p>
            <a:pPr algn="just"/>
            <a:r>
              <a:rPr lang="fr-FR" dirty="0"/>
              <a:t>La mise en place et le développement de </a:t>
            </a:r>
            <a:r>
              <a:rPr lang="fr-FR" dirty="0" smtClean="0"/>
              <a:t>plateformes </a:t>
            </a:r>
            <a:r>
              <a:rPr lang="fr-FR" dirty="0"/>
              <a:t>logistiques accessibles à un large public</a:t>
            </a:r>
          </a:p>
          <a:p>
            <a:pPr algn="just"/>
            <a:r>
              <a:rPr lang="fr-FR" dirty="0"/>
              <a:t>La mise en place de systèmes de contrôles, de suivi et de certification  de ces outils logistiques</a:t>
            </a:r>
          </a:p>
          <a:p>
            <a:pPr algn="just"/>
            <a:r>
              <a:rPr lang="fr-FR" dirty="0"/>
              <a:t>L'accompagnement de l'offre dans les démarches de certification (qualité, hygiène, …) </a:t>
            </a:r>
          </a:p>
          <a:p>
            <a:pPr algn="just"/>
            <a:r>
              <a:rPr lang="fr-FR" dirty="0"/>
              <a:t>L'accompagnement de la demande par la contractualisation (marchés publics, contrats privés, ...)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1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852</TotalTime>
  <Words>1319</Words>
  <Application>Microsoft Office PowerPoint</Application>
  <PresentationFormat>Affichage à l'écran (4:3)</PresentationFormat>
  <Paragraphs>248</Paragraphs>
  <Slides>29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GreenWave_BusDesignSlides</vt:lpstr>
      <vt:lpstr>Plan régional de développement des Circuits courts et de l’Economie Alimentaire de Proximité</vt:lpstr>
      <vt:lpstr>Plan régional CCEAP Réunion de restitution Lundi 14 décembre 2015 Espace Régional Aire de Poitou-Charentes</vt:lpstr>
      <vt:lpstr>DEROULEMENT</vt:lpstr>
      <vt:lpstr>CONTEXTE ET INTRODUCTION</vt:lpstr>
      <vt:lpstr>CONTEXTE</vt:lpstr>
      <vt:lpstr>Un plan ambitieux intégrant  l'amont et l'aval</vt:lpstr>
      <vt:lpstr>Grands principes du plan</vt:lpstr>
      <vt:lpstr>Actions sur la partie amont</vt:lpstr>
      <vt:lpstr>Actions sur la partie aval</vt:lpstr>
      <vt:lpstr> Un outil d'accompagnement :  Le Programme de Développement Rural Poitou-Charentes 2014-2020 </vt:lpstr>
      <vt:lpstr> </vt:lpstr>
      <vt:lpstr>Objectifs de réalisation à échéance 2020</vt:lpstr>
      <vt:lpstr>CONTEXTE ET INTRODUCTION (suite)</vt:lpstr>
      <vt:lpstr>CONTEXTE ET INTRODUCTION  (suite)</vt:lpstr>
      <vt:lpstr>CCEAP CRA PC et AFIPaR</vt:lpstr>
      <vt:lpstr>CCEAP CRA PC et AFIPaR</vt:lpstr>
      <vt:lpstr>Etude BF – Ipsos février 2014 : Le rapport des Français à la consommation locale </vt:lpstr>
      <vt:lpstr>Etude nationale CODIA 2014 : Circuits courts alimentaires, opportunités commerciales et dialogue avec la société</vt:lpstr>
      <vt:lpstr>Présentation PowerPoint</vt:lpstr>
      <vt:lpstr>Enjeux spécifiques :  Installation / Production / Transformation / Commercialisation</vt:lpstr>
      <vt:lpstr>Plan d’actions régional CCEAP :  RHD et magasins de producteurs, modalités de CC prioritaires</vt:lpstr>
      <vt:lpstr>Présentation PowerPoint</vt:lpstr>
      <vt:lpstr>CONTEXTE ET INTRODUCTION (suite)</vt:lpstr>
      <vt:lpstr>Plan régional de développement des CCEAP Partie Aval</vt:lpstr>
      <vt:lpstr>Plan régional de développement des CCEAP Partie Aval</vt:lpstr>
      <vt:lpstr>Plan régional de développement des CCEAP Partie Aval</vt:lpstr>
      <vt:lpstr>Plan régional de développement des CCEAP Partie Aval</vt:lpstr>
      <vt:lpstr>Plan régional de développement des CCEAP Partie Aval</vt:lpstr>
      <vt:lpstr>CONTEXTE ET INTRODUCTION (suite)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[Communication d’entreprise]</dc:title>
  <dc:creator>LOCHON Valérie</dc:creator>
  <cp:lastModifiedBy>MAZENS Marie-Christine</cp:lastModifiedBy>
  <cp:revision>48</cp:revision>
  <cp:lastPrinted>2015-12-11T16:05:19Z</cp:lastPrinted>
  <dcterms:created xsi:type="dcterms:W3CDTF">2015-12-01T08:13:44Z</dcterms:created>
  <dcterms:modified xsi:type="dcterms:W3CDTF">2015-12-11T16:12:17Z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