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handoutMasterIdLst>
    <p:handoutMasterId r:id="rId25"/>
  </p:handoutMasterIdLst>
  <p:sldIdLst>
    <p:sldId id="256" r:id="rId3"/>
    <p:sldId id="268" r:id="rId4"/>
    <p:sldId id="257" r:id="rId5"/>
    <p:sldId id="258" r:id="rId6"/>
    <p:sldId id="259" r:id="rId7"/>
    <p:sldId id="269" r:id="rId8"/>
    <p:sldId id="260" r:id="rId9"/>
    <p:sldId id="261" r:id="rId10"/>
    <p:sldId id="270" r:id="rId11"/>
    <p:sldId id="262" r:id="rId12"/>
    <p:sldId id="271" r:id="rId13"/>
    <p:sldId id="263" r:id="rId14"/>
    <p:sldId id="264" r:id="rId15"/>
    <p:sldId id="265" r:id="rId16"/>
    <p:sldId id="266" r:id="rId17"/>
    <p:sldId id="272" r:id="rId18"/>
    <p:sldId id="273" r:id="rId19"/>
    <p:sldId id="275" r:id="rId20"/>
    <p:sldId id="274" r:id="rId21"/>
    <p:sldId id="267"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ZENS Marie-Christine" initials="MM" lastIdx="3" clrIdx="0"/>
  <p:cmAuthor id="1" name="BUTET Anaïs" initials="B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D3F13D"/>
    <a:srgbClr val="86B531"/>
    <a:srgbClr val="FF6600"/>
    <a:srgbClr val="B8DA10"/>
    <a:srgbClr val="D6F24C"/>
    <a:srgbClr val="D4F145"/>
    <a:srgbClr val="BDDD83"/>
    <a:srgbClr val="A8D35B"/>
    <a:srgbClr val="7BAD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49941" autoAdjust="0"/>
  </p:normalViewPr>
  <p:slideViewPr>
    <p:cSldViewPr>
      <p:cViewPr>
        <p:scale>
          <a:sx n="70" d="100"/>
          <a:sy n="70" d="100"/>
        </p:scale>
        <p:origin x="-1814" y="5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446"/>
    </p:cViewPr>
  </p:notesTextViewPr>
  <p:notesViewPr>
    <p:cSldViewPr>
      <p:cViewPr varScale="1">
        <p:scale>
          <a:sx n="81" d="100"/>
          <a:sy n="81" d="100"/>
        </p:scale>
        <p:origin x="-208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partage.par.deux-sevres.chambagri.fr\commun\BUTET%20Ana&#239;s\CCEAP\D&#233;tail%20de%20la%20demande%20en%20RC%20en%20Poitou-Charente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de_calcul_Microsoft_Excel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de_calcul_Microsoft_Excel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de_calcul_Microsoft_Excel1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lochonv86r\AppData\Local\Temp\D&#233;tail%20de%20la%20demande%20en%20RC%20en%20Poitou-Charent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ochonv86r\AppData\Local\Temp\D&#233;tail%20de%20la%20demande%20en%20RC%20en%20Poitou-Charentes.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200"/>
            </a:pPr>
            <a:r>
              <a:rPr lang="fr-FR" sz="1200" dirty="0">
                <a:solidFill>
                  <a:srgbClr val="FF6600"/>
                </a:solidFill>
              </a:rPr>
              <a:t>Nombre de repas recensés en restauration collective par département</a:t>
            </a:r>
          </a:p>
        </c:rich>
      </c:tx>
      <c:layout/>
      <c:overlay val="0"/>
    </c:title>
    <c:autoTitleDeleted val="0"/>
    <c:plotArea>
      <c:layout>
        <c:manualLayout>
          <c:layoutTarget val="inner"/>
          <c:xMode val="edge"/>
          <c:yMode val="edge"/>
          <c:x val="0.14650409319952182"/>
          <c:y val="0.25872629850859774"/>
          <c:w val="0.73933555995074074"/>
          <c:h val="0.72982364046599435"/>
        </c:manualLayout>
      </c:layout>
      <c:pieChart>
        <c:varyColors val="1"/>
        <c:ser>
          <c:idx val="0"/>
          <c:order val="0"/>
          <c:spPr>
            <a:solidFill>
              <a:schemeClr val="accent6">
                <a:lumMod val="75000"/>
              </a:schemeClr>
            </a:solidFill>
          </c:spPr>
          <c:dPt>
            <c:idx val="1"/>
            <c:bubble3D val="0"/>
            <c:spPr>
              <a:solidFill>
                <a:srgbClr val="FFC000"/>
              </a:solidFill>
            </c:spPr>
          </c:dPt>
          <c:dPt>
            <c:idx val="2"/>
            <c:bubble3D val="0"/>
            <c:spPr>
              <a:solidFill>
                <a:srgbClr val="92D050"/>
              </a:solidFill>
            </c:spPr>
          </c:dPt>
          <c:dPt>
            <c:idx val="3"/>
            <c:bubble3D val="0"/>
            <c:spPr>
              <a:solidFill>
                <a:srgbClr val="00B0F0"/>
              </a:solidFill>
            </c:spPr>
          </c:dPt>
          <c:dLbls>
            <c:dLbl>
              <c:idx val="0"/>
              <c:layout>
                <c:manualLayout>
                  <c:x val="-0.1864873336145482"/>
                  <c:y val="0.17586621847707634"/>
                </c:manualLayout>
              </c:layout>
              <c:showLegendKey val="0"/>
              <c:showVal val="0"/>
              <c:showCatName val="1"/>
              <c:showSerName val="0"/>
              <c:showPercent val="1"/>
              <c:showBubbleSize val="0"/>
            </c:dLbl>
            <c:dLbl>
              <c:idx val="1"/>
              <c:layout>
                <c:manualLayout>
                  <c:x val="-0.1844643443007124"/>
                  <c:y val="-0.19643259504842597"/>
                </c:manualLayout>
              </c:layout>
              <c:showLegendKey val="0"/>
              <c:showVal val="0"/>
              <c:showCatName val="1"/>
              <c:showSerName val="0"/>
              <c:showPercent val="1"/>
              <c:showBubbleSize val="0"/>
            </c:dLbl>
            <c:dLbl>
              <c:idx val="2"/>
              <c:layout>
                <c:manualLayout>
                  <c:x val="0.16338699850018748"/>
                  <c:y val="-0.16621817009715892"/>
                </c:manualLayout>
              </c:layout>
              <c:showLegendKey val="0"/>
              <c:showVal val="0"/>
              <c:showCatName val="1"/>
              <c:showSerName val="0"/>
              <c:showPercent val="1"/>
              <c:showBubbleSize val="0"/>
            </c:dLbl>
            <c:dLbl>
              <c:idx val="3"/>
              <c:layout>
                <c:manualLayout>
                  <c:x val="0.19079021372328459"/>
                  <c:y val="0.14731776948934014"/>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Feuil1!$I$16:$I$19</c:f>
              <c:strCache>
                <c:ptCount val="4"/>
                <c:pt idx="0">
                  <c:v>Charente</c:v>
                </c:pt>
                <c:pt idx="1">
                  <c:v>Charente-Maritime</c:v>
                </c:pt>
                <c:pt idx="2">
                  <c:v>Deux-Sèvres</c:v>
                </c:pt>
                <c:pt idx="3">
                  <c:v>Vienne</c:v>
                </c:pt>
              </c:strCache>
            </c:strRef>
          </c:cat>
          <c:val>
            <c:numRef>
              <c:f>Feuil1!$J$16:$J$19</c:f>
              <c:numCache>
                <c:formatCode>General</c:formatCode>
                <c:ptCount val="4"/>
                <c:pt idx="0">
                  <c:v>98158</c:v>
                </c:pt>
                <c:pt idx="1">
                  <c:v>133866</c:v>
                </c:pt>
                <c:pt idx="2">
                  <c:v>82332</c:v>
                </c:pt>
                <c:pt idx="3">
                  <c:v>125876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740480292083409"/>
          <c:y val="4.4092348588784455E-2"/>
          <c:w val="0.71183898314423089"/>
          <c:h val="0.89711785329283622"/>
        </c:manualLayout>
      </c:layout>
      <c:pieChart>
        <c:varyColors val="1"/>
        <c:ser>
          <c:idx val="0"/>
          <c:order val="0"/>
          <c:tx>
            <c:strRef>
              <c:f>Feuil1!$A$7</c:f>
              <c:strCache>
                <c:ptCount val="1"/>
                <c:pt idx="0">
                  <c:v>Œufs</c:v>
                </c:pt>
              </c:strCache>
            </c:strRef>
          </c:tx>
          <c:explosion val="6"/>
          <c:dPt>
            <c:idx val="0"/>
            <c:bubble3D val="0"/>
            <c:spPr>
              <a:solidFill>
                <a:srgbClr val="86B531"/>
              </a:solidFill>
            </c:spPr>
          </c:dPt>
          <c:dPt>
            <c:idx val="1"/>
            <c:bubble3D val="0"/>
            <c:spPr>
              <a:solidFill>
                <a:srgbClr val="FF6600"/>
              </a:solidFill>
            </c:spPr>
          </c:dPt>
          <c:val>
            <c:numRef>
              <c:f>Feuil1!$B$7:$C$7</c:f>
              <c:numCache>
                <c:formatCode>General</c:formatCode>
                <c:ptCount val="2"/>
                <c:pt idx="0">
                  <c:v>28800</c:v>
                </c:pt>
                <c:pt idx="1">
                  <c:v>28672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7.1523032304088019E-2"/>
          <c:y val="0.13370197963158068"/>
          <c:w val="0.76771082247369704"/>
          <c:h val="0.75554731794712182"/>
        </c:manualLayout>
      </c:layout>
      <c:pieChart>
        <c:varyColors val="1"/>
        <c:ser>
          <c:idx val="0"/>
          <c:order val="0"/>
          <c:tx>
            <c:strRef>
              <c:f>Feuil1!$A$8</c:f>
              <c:strCache>
                <c:ptCount val="1"/>
                <c:pt idx="0">
                  <c:v>Lait de vache</c:v>
                </c:pt>
              </c:strCache>
            </c:strRef>
          </c:tx>
          <c:explosion val="4"/>
          <c:dPt>
            <c:idx val="0"/>
            <c:bubble3D val="0"/>
            <c:spPr>
              <a:solidFill>
                <a:srgbClr val="86B531"/>
              </a:solidFill>
            </c:spPr>
          </c:dPt>
          <c:dPt>
            <c:idx val="1"/>
            <c:bubble3D val="0"/>
            <c:spPr>
              <a:solidFill>
                <a:srgbClr val="FF6600"/>
              </a:solidFill>
            </c:spPr>
          </c:dPt>
          <c:val>
            <c:numRef>
              <c:f>Feuil1!$B$8:$C$8</c:f>
              <c:numCache>
                <c:formatCode>General</c:formatCode>
                <c:ptCount val="2"/>
                <c:pt idx="0">
                  <c:v>637430</c:v>
                </c:pt>
                <c:pt idx="1">
                  <c:v>627200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750194422841906"/>
          <c:y val="6.6898697079634833E-2"/>
          <c:w val="0.84562305577158092"/>
          <c:h val="0.93310130292036519"/>
        </c:manualLayout>
      </c:layout>
      <c:pieChart>
        <c:varyColors val="1"/>
        <c:ser>
          <c:idx val="0"/>
          <c:order val="0"/>
          <c:tx>
            <c:strRef>
              <c:f>Feuil1!$A$9</c:f>
              <c:strCache>
                <c:ptCount val="1"/>
                <c:pt idx="0">
                  <c:v>Lait de chèvre</c:v>
                </c:pt>
              </c:strCache>
            </c:strRef>
          </c:tx>
          <c:spPr>
            <a:solidFill>
              <a:srgbClr val="86B531"/>
            </a:solidFill>
          </c:spPr>
          <c:explosion val="25"/>
          <c:dPt>
            <c:idx val="0"/>
            <c:bubble3D val="0"/>
            <c:explosion val="0"/>
          </c:dPt>
          <c:dPt>
            <c:idx val="1"/>
            <c:bubble3D val="0"/>
            <c:spPr>
              <a:solidFill>
                <a:srgbClr val="FF6600"/>
              </a:solidFill>
            </c:spPr>
          </c:dPt>
          <c:val>
            <c:numRef>
              <c:f>Feuil1!$B$9:$C$9</c:f>
              <c:numCache>
                <c:formatCode>General</c:formatCode>
                <c:ptCount val="2"/>
                <c:pt idx="0">
                  <c:v>208500</c:v>
                </c:pt>
                <c:pt idx="1">
                  <c:v>5376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Feuil1!$A$11</c:f>
              <c:strCache>
                <c:ptCount val="1"/>
                <c:pt idx="0">
                  <c:v>Légumes</c:v>
                </c:pt>
              </c:strCache>
            </c:strRef>
          </c:tx>
          <c:dPt>
            <c:idx val="0"/>
            <c:bubble3D val="0"/>
            <c:explosion val="9"/>
            <c:spPr>
              <a:solidFill>
                <a:srgbClr val="86B531"/>
              </a:solidFill>
            </c:spPr>
          </c:dPt>
          <c:dPt>
            <c:idx val="1"/>
            <c:bubble3D val="0"/>
            <c:spPr>
              <a:solidFill>
                <a:srgbClr val="FF6600"/>
              </a:solidFill>
            </c:spPr>
          </c:dPt>
          <c:val>
            <c:numRef>
              <c:f>Feuil1!$B$11:$C$11</c:f>
              <c:numCache>
                <c:formatCode>General</c:formatCode>
                <c:ptCount val="2"/>
                <c:pt idx="0">
                  <c:v>118000</c:v>
                </c:pt>
                <c:pt idx="1">
                  <c:v>224000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37734387941588"/>
          <c:y val="9.8898904371080218E-2"/>
          <c:w val="0.67654007994769061"/>
          <c:h val="0.87499086557529571"/>
        </c:manualLayout>
      </c:layout>
      <c:pieChart>
        <c:varyColors val="1"/>
        <c:ser>
          <c:idx val="0"/>
          <c:order val="0"/>
          <c:tx>
            <c:strRef>
              <c:f>Feuil1!$A$13</c:f>
              <c:strCache>
                <c:ptCount val="1"/>
                <c:pt idx="0">
                  <c:v>Fruits</c:v>
                </c:pt>
              </c:strCache>
            </c:strRef>
          </c:tx>
          <c:explosion val="4"/>
          <c:dPt>
            <c:idx val="0"/>
            <c:bubble3D val="0"/>
            <c:spPr>
              <a:solidFill>
                <a:srgbClr val="86B531"/>
              </a:solidFill>
            </c:spPr>
          </c:dPt>
          <c:dPt>
            <c:idx val="1"/>
            <c:bubble3D val="0"/>
            <c:spPr>
              <a:solidFill>
                <a:srgbClr val="FF6600"/>
              </a:solidFill>
            </c:spPr>
          </c:dPt>
          <c:val>
            <c:numRef>
              <c:f>Feuil1!$B$13:$C$13</c:f>
              <c:numCache>
                <c:formatCode>General</c:formatCode>
                <c:ptCount val="2"/>
                <c:pt idx="0">
                  <c:v>105300</c:v>
                </c:pt>
                <c:pt idx="1">
                  <c:v>116480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sz="1100">
                <a:solidFill>
                  <a:srgbClr val="FF6600"/>
                </a:solidFill>
              </a:defRPr>
            </a:pPr>
            <a:r>
              <a:rPr lang="fr-FR" sz="1100" dirty="0">
                <a:solidFill>
                  <a:srgbClr val="FF6600"/>
                </a:solidFill>
              </a:rPr>
              <a:t>Répartition du nombre de </a:t>
            </a:r>
            <a:r>
              <a:rPr lang="fr-FR" sz="1100" dirty="0" smtClean="0">
                <a:solidFill>
                  <a:srgbClr val="FF6600"/>
                </a:solidFill>
              </a:rPr>
              <a:t>repas </a:t>
            </a:r>
            <a:r>
              <a:rPr lang="fr-FR" sz="1100" dirty="0">
                <a:solidFill>
                  <a:srgbClr val="FF6600"/>
                </a:solidFill>
              </a:rPr>
              <a:t>par jour </a:t>
            </a:r>
            <a:r>
              <a:rPr lang="fr-FR" sz="1100" dirty="0" smtClean="0">
                <a:solidFill>
                  <a:srgbClr val="FF6600"/>
                </a:solidFill>
              </a:rPr>
              <a:t>et </a:t>
            </a:r>
            <a:r>
              <a:rPr lang="fr-FR" sz="1100" dirty="0">
                <a:solidFill>
                  <a:srgbClr val="FF6600"/>
                </a:solidFill>
              </a:rPr>
              <a:t>par catégories de restaurants</a:t>
            </a:r>
          </a:p>
        </c:rich>
      </c:tx>
      <c:layout>
        <c:manualLayout>
          <c:xMode val="edge"/>
          <c:yMode val="edge"/>
          <c:x val="0.123667356018209"/>
          <c:y val="2.8240351766470391E-2"/>
        </c:manualLayout>
      </c:layout>
      <c:overlay val="0"/>
    </c:title>
    <c:autoTitleDeleted val="0"/>
    <c:view3D>
      <c:rotX val="70"/>
      <c:rotY val="0"/>
      <c:rAngAx val="0"/>
      <c:perspective val="0"/>
    </c:view3D>
    <c:floor>
      <c:thickness val="0"/>
    </c:floor>
    <c:sideWall>
      <c:thickness val="0"/>
    </c:sideWall>
    <c:backWall>
      <c:thickness val="0"/>
    </c:backWall>
    <c:plotArea>
      <c:layout>
        <c:manualLayout>
          <c:layoutTarget val="inner"/>
          <c:xMode val="edge"/>
          <c:yMode val="edge"/>
          <c:x val="0.21738530493178823"/>
          <c:y val="0.21846140359404512"/>
          <c:w val="0.50536911384690431"/>
          <c:h val="0.78153859640595491"/>
        </c:manualLayout>
      </c:layout>
      <c:pie3DChart>
        <c:varyColors val="1"/>
        <c:ser>
          <c:idx val="0"/>
          <c:order val="0"/>
          <c:dPt>
            <c:idx val="0"/>
            <c:bubble3D val="0"/>
            <c:spPr>
              <a:solidFill>
                <a:srgbClr val="FF5050"/>
              </a:solidFill>
            </c:spPr>
          </c:dPt>
          <c:dPt>
            <c:idx val="1"/>
            <c:bubble3D val="0"/>
            <c:spPr>
              <a:solidFill>
                <a:schemeClr val="accent6">
                  <a:lumMod val="75000"/>
                </a:schemeClr>
              </a:solidFill>
            </c:spPr>
          </c:dPt>
          <c:dPt>
            <c:idx val="2"/>
            <c:bubble3D val="0"/>
            <c:spPr>
              <a:solidFill>
                <a:srgbClr val="FFC000"/>
              </a:solidFill>
            </c:spPr>
          </c:dPt>
          <c:dPt>
            <c:idx val="3"/>
            <c:bubble3D val="0"/>
            <c:spPr>
              <a:solidFill>
                <a:srgbClr val="66FF66"/>
              </a:solidFill>
            </c:spPr>
          </c:dPt>
          <c:dPt>
            <c:idx val="4"/>
            <c:bubble3D val="0"/>
            <c:spPr>
              <a:solidFill>
                <a:srgbClr val="92D050"/>
              </a:solidFill>
            </c:spPr>
          </c:dPt>
          <c:dPt>
            <c:idx val="5"/>
            <c:bubble3D val="0"/>
            <c:spPr>
              <a:solidFill>
                <a:srgbClr val="00B050"/>
              </a:solidFill>
            </c:spPr>
          </c:dPt>
          <c:dPt>
            <c:idx val="6"/>
            <c:bubble3D val="0"/>
            <c:spPr>
              <a:solidFill>
                <a:schemeClr val="accent3">
                  <a:lumMod val="75000"/>
                </a:schemeClr>
              </a:solidFill>
            </c:spPr>
          </c:dPt>
          <c:dPt>
            <c:idx val="7"/>
            <c:bubble3D val="0"/>
            <c:spPr>
              <a:solidFill>
                <a:srgbClr val="00CC66"/>
              </a:solidFill>
            </c:spPr>
          </c:dPt>
          <c:dPt>
            <c:idx val="8"/>
            <c:bubble3D val="0"/>
            <c:spPr>
              <a:solidFill>
                <a:srgbClr val="CCECFF"/>
              </a:solidFill>
            </c:spPr>
          </c:dPt>
          <c:dPt>
            <c:idx val="9"/>
            <c:bubble3D val="0"/>
            <c:spPr>
              <a:solidFill>
                <a:srgbClr val="00B0F0"/>
              </a:solidFill>
            </c:spPr>
          </c:dPt>
          <c:dPt>
            <c:idx val="10"/>
            <c:bubble3D val="0"/>
            <c:spPr>
              <a:solidFill>
                <a:srgbClr val="0070C0"/>
              </a:solidFill>
            </c:spPr>
          </c:dPt>
          <c:dLbls>
            <c:showLegendKey val="0"/>
            <c:showVal val="0"/>
            <c:showCatName val="0"/>
            <c:showSerName val="0"/>
            <c:showPercent val="1"/>
            <c:showBubbleSize val="0"/>
            <c:showLeaderLines val="1"/>
          </c:dLbls>
          <c:cat>
            <c:strRef>
              <c:f>Feuil1!$A$44:$A$54</c:f>
              <c:strCache>
                <c:ptCount val="11"/>
                <c:pt idx="0">
                  <c:v>Accueil personnes âgées</c:v>
                </c:pt>
                <c:pt idx="1">
                  <c:v>Administrations</c:v>
                </c:pt>
                <c:pt idx="2">
                  <c:v>Cliniques et hôpitaux</c:v>
                </c:pt>
                <c:pt idx="3">
                  <c:v>Crèches</c:v>
                </c:pt>
                <c:pt idx="4">
                  <c:v>CROUS</c:v>
                </c:pt>
                <c:pt idx="5">
                  <c:v>Entreprises</c:v>
                </c:pt>
                <c:pt idx="6">
                  <c:v>Etablissements et foyers divers</c:v>
                </c:pt>
                <c:pt idx="7">
                  <c:v>Etablissements militaires</c:v>
                </c:pt>
                <c:pt idx="8">
                  <c:v>Etablissements pénitenciaires</c:v>
                </c:pt>
                <c:pt idx="9">
                  <c:v>Maternel et primaire</c:v>
                </c:pt>
                <c:pt idx="10">
                  <c:v>Secondaire et supérieur</c:v>
                </c:pt>
              </c:strCache>
            </c:strRef>
          </c:cat>
          <c:val>
            <c:numRef>
              <c:f>Feuil1!$B$44:$B$54</c:f>
              <c:numCache>
                <c:formatCode>General</c:formatCode>
                <c:ptCount val="11"/>
                <c:pt idx="0" formatCode="#,##0">
                  <c:v>46300</c:v>
                </c:pt>
                <c:pt idx="1">
                  <c:v>9200</c:v>
                </c:pt>
                <c:pt idx="2">
                  <c:v>47900</c:v>
                </c:pt>
                <c:pt idx="3">
                  <c:v>5300</c:v>
                </c:pt>
                <c:pt idx="4">
                  <c:v>13000</c:v>
                </c:pt>
                <c:pt idx="5">
                  <c:v>31400</c:v>
                </c:pt>
                <c:pt idx="6">
                  <c:v>13200</c:v>
                </c:pt>
                <c:pt idx="7">
                  <c:v>6000</c:v>
                </c:pt>
                <c:pt idx="8">
                  <c:v>2200</c:v>
                </c:pt>
                <c:pt idx="9">
                  <c:v>128000</c:v>
                </c:pt>
                <c:pt idx="10">
                  <c:v>120300</c:v>
                </c:pt>
              </c:numCache>
            </c:numRef>
          </c:val>
        </c:ser>
        <c:dLbls>
          <c:showLegendKey val="0"/>
          <c:showVal val="0"/>
          <c:showCatName val="0"/>
          <c:showSerName val="0"/>
          <c:showPercent val="1"/>
          <c:showBubbleSize val="0"/>
          <c:showLeaderLines val="1"/>
        </c:dLbls>
      </c:pie3DChart>
    </c:plotArea>
    <c:plotVisOnly val="1"/>
    <c:dispBlanksAs val="gap"/>
    <c:showDLblsOverMax val="0"/>
  </c:chart>
  <c:spPr>
    <a:noFill/>
    <a:ln>
      <a:noFill/>
    </a:ln>
  </c:spPr>
  <c:txPr>
    <a:bodyPr/>
    <a:lstStyle/>
    <a:p>
      <a:pPr>
        <a:defRPr sz="105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solidFill>
                  <a:srgbClr val="FF6600"/>
                </a:solidFill>
              </a:defRPr>
            </a:pPr>
            <a:r>
              <a:rPr lang="en-US" sz="1100">
                <a:solidFill>
                  <a:srgbClr val="FF6600"/>
                </a:solidFill>
              </a:rPr>
              <a:t>Nombre de repas préparés par jour par catégorie de restaurants et par département</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7870196565986528E-2"/>
          <c:y val="0.18195883409310681"/>
          <c:w val="0.68780539761455073"/>
          <c:h val="0.53019095285154139"/>
        </c:manualLayout>
      </c:layout>
      <c:bar3DChart>
        <c:barDir val="col"/>
        <c:grouping val="clustered"/>
        <c:varyColors val="0"/>
        <c:ser>
          <c:idx val="1"/>
          <c:order val="0"/>
          <c:tx>
            <c:strRef>
              <c:f>Feuil1!$A$3</c:f>
              <c:strCache>
                <c:ptCount val="1"/>
                <c:pt idx="0">
                  <c:v>Accueil personnes âgées</c:v>
                </c:pt>
              </c:strCache>
            </c:strRef>
          </c:tx>
          <c:spPr>
            <a:solidFill>
              <a:srgbClr val="FF5050"/>
            </a:solidFill>
          </c:spPr>
          <c:invertIfNegative val="0"/>
          <c:cat>
            <c:strRef>
              <c:f>(Feuil1!$B$2;Feuil1!$D$2;Feuil1!$F$2;Feuil1!$H$2)</c:f>
              <c:strCache>
                <c:ptCount val="4"/>
                <c:pt idx="0">
                  <c:v>Charente</c:v>
                </c:pt>
                <c:pt idx="1">
                  <c:v>Charente-Maritime</c:v>
                </c:pt>
                <c:pt idx="2">
                  <c:v>Deux-Sèvres</c:v>
                </c:pt>
                <c:pt idx="3">
                  <c:v>Vienne</c:v>
                </c:pt>
              </c:strCache>
            </c:strRef>
          </c:cat>
          <c:val>
            <c:numRef>
              <c:f>(Feuil1!$B$3;Feuil1!$D$3;Feuil1!$F$3;Feuil1!$H$3)</c:f>
              <c:numCache>
                <c:formatCode>General</c:formatCode>
                <c:ptCount val="4"/>
                <c:pt idx="0">
                  <c:v>10748</c:v>
                </c:pt>
                <c:pt idx="1">
                  <c:v>14059</c:v>
                </c:pt>
                <c:pt idx="2">
                  <c:v>10132</c:v>
                </c:pt>
                <c:pt idx="3">
                  <c:v>11319</c:v>
                </c:pt>
              </c:numCache>
            </c:numRef>
          </c:val>
        </c:ser>
        <c:ser>
          <c:idx val="2"/>
          <c:order val="1"/>
          <c:tx>
            <c:strRef>
              <c:f>Feuil1!$A$4</c:f>
              <c:strCache>
                <c:ptCount val="1"/>
                <c:pt idx="0">
                  <c:v>Clinique et hôpital</c:v>
                </c:pt>
              </c:strCache>
            </c:strRef>
          </c:tx>
          <c:spPr>
            <a:solidFill>
              <a:srgbClr val="FFC000"/>
            </a:solidFill>
          </c:spPr>
          <c:invertIfNegative val="0"/>
          <c:cat>
            <c:strRef>
              <c:f>(Feuil1!$B$2;Feuil1!$D$2;Feuil1!$F$2;Feuil1!$H$2)</c:f>
              <c:strCache>
                <c:ptCount val="4"/>
                <c:pt idx="0">
                  <c:v>Charente</c:v>
                </c:pt>
                <c:pt idx="1">
                  <c:v>Charente-Maritime</c:v>
                </c:pt>
                <c:pt idx="2">
                  <c:v>Deux-Sèvres</c:v>
                </c:pt>
                <c:pt idx="3">
                  <c:v>Vienne</c:v>
                </c:pt>
              </c:strCache>
            </c:strRef>
          </c:cat>
          <c:val>
            <c:numRef>
              <c:f>(Feuil1!$B$4;Feuil1!$D$4;Feuil1!$F$4;Feuil1!$H$4)</c:f>
              <c:numCache>
                <c:formatCode>General</c:formatCode>
                <c:ptCount val="4"/>
                <c:pt idx="0">
                  <c:v>10955</c:v>
                </c:pt>
                <c:pt idx="1">
                  <c:v>16885</c:v>
                </c:pt>
                <c:pt idx="2">
                  <c:v>9764</c:v>
                </c:pt>
                <c:pt idx="3">
                  <c:v>10333</c:v>
                </c:pt>
              </c:numCache>
            </c:numRef>
          </c:val>
        </c:ser>
        <c:ser>
          <c:idx val="3"/>
          <c:order val="2"/>
          <c:tx>
            <c:strRef>
              <c:f>Feuil1!$A$5</c:f>
              <c:strCache>
                <c:ptCount val="1"/>
                <c:pt idx="0">
                  <c:v>Etablissements et foyers divers</c:v>
                </c:pt>
              </c:strCache>
            </c:strRef>
          </c:tx>
          <c:spPr>
            <a:solidFill>
              <a:schemeClr val="accent3">
                <a:lumMod val="75000"/>
              </a:schemeClr>
            </a:solidFill>
          </c:spPr>
          <c:invertIfNegative val="0"/>
          <c:cat>
            <c:strRef>
              <c:f>(Feuil1!$B$2;Feuil1!$D$2;Feuil1!$F$2;Feuil1!$H$2)</c:f>
              <c:strCache>
                <c:ptCount val="4"/>
                <c:pt idx="0">
                  <c:v>Charente</c:v>
                </c:pt>
                <c:pt idx="1">
                  <c:v>Charente-Maritime</c:v>
                </c:pt>
                <c:pt idx="2">
                  <c:v>Deux-Sèvres</c:v>
                </c:pt>
                <c:pt idx="3">
                  <c:v>Vienne</c:v>
                </c:pt>
              </c:strCache>
            </c:strRef>
          </c:cat>
          <c:val>
            <c:numRef>
              <c:f>(Feuil1!$B$5;Feuil1!$D$5;Feuil1!$F$5;Feuil1!$H$5)</c:f>
              <c:numCache>
                <c:formatCode>General</c:formatCode>
                <c:ptCount val="4"/>
                <c:pt idx="0">
                  <c:v>2415</c:v>
                </c:pt>
                <c:pt idx="1">
                  <c:v>2705</c:v>
                </c:pt>
                <c:pt idx="2">
                  <c:v>4981</c:v>
                </c:pt>
                <c:pt idx="3">
                  <c:v>3120</c:v>
                </c:pt>
              </c:numCache>
            </c:numRef>
          </c:val>
        </c:ser>
        <c:ser>
          <c:idx val="4"/>
          <c:order val="3"/>
          <c:tx>
            <c:strRef>
              <c:f>Feuil1!$A$6</c:f>
              <c:strCache>
                <c:ptCount val="1"/>
                <c:pt idx="0">
                  <c:v>Maternel et primaire</c:v>
                </c:pt>
              </c:strCache>
            </c:strRef>
          </c:tx>
          <c:spPr>
            <a:solidFill>
              <a:srgbClr val="00B0F0"/>
            </a:solidFill>
          </c:spPr>
          <c:invertIfNegative val="0"/>
          <c:cat>
            <c:strRef>
              <c:f>(Feuil1!$B$2;Feuil1!$D$2;Feuil1!$F$2;Feuil1!$H$2)</c:f>
              <c:strCache>
                <c:ptCount val="4"/>
                <c:pt idx="0">
                  <c:v>Charente</c:v>
                </c:pt>
                <c:pt idx="1">
                  <c:v>Charente-Maritime</c:v>
                </c:pt>
                <c:pt idx="2">
                  <c:v>Deux-Sèvres</c:v>
                </c:pt>
                <c:pt idx="3">
                  <c:v>Vienne</c:v>
                </c:pt>
              </c:strCache>
            </c:strRef>
          </c:cat>
          <c:val>
            <c:numRef>
              <c:f>(Feuil1!$B$6;Feuil1!$D$6;Feuil1!$F$6;Feuil1!$H$6)</c:f>
              <c:numCache>
                <c:formatCode>General</c:formatCode>
                <c:ptCount val="4"/>
                <c:pt idx="0">
                  <c:v>26216</c:v>
                </c:pt>
                <c:pt idx="1">
                  <c:v>36799</c:v>
                </c:pt>
                <c:pt idx="2">
                  <c:v>24373</c:v>
                </c:pt>
                <c:pt idx="3">
                  <c:v>40641</c:v>
                </c:pt>
              </c:numCache>
            </c:numRef>
          </c:val>
        </c:ser>
        <c:ser>
          <c:idx val="5"/>
          <c:order val="4"/>
          <c:tx>
            <c:strRef>
              <c:f>Feuil1!$A$7</c:f>
              <c:strCache>
                <c:ptCount val="1"/>
                <c:pt idx="0">
                  <c:v>Secondaire et supérieur</c:v>
                </c:pt>
              </c:strCache>
            </c:strRef>
          </c:tx>
          <c:spPr>
            <a:solidFill>
              <a:srgbClr val="0070C0"/>
            </a:solidFill>
          </c:spPr>
          <c:invertIfNegative val="0"/>
          <c:cat>
            <c:strRef>
              <c:f>(Feuil1!$B$2;Feuil1!$D$2;Feuil1!$F$2;Feuil1!$H$2)</c:f>
              <c:strCache>
                <c:ptCount val="4"/>
                <c:pt idx="0">
                  <c:v>Charente</c:v>
                </c:pt>
                <c:pt idx="1">
                  <c:v>Charente-Maritime</c:v>
                </c:pt>
                <c:pt idx="2">
                  <c:v>Deux-Sèvres</c:v>
                </c:pt>
                <c:pt idx="3">
                  <c:v>Vienne</c:v>
                </c:pt>
              </c:strCache>
            </c:strRef>
          </c:cat>
          <c:val>
            <c:numRef>
              <c:f>(Feuil1!$B$7;Feuil1!$D$7;Feuil1!$F$7;Feuil1!$H$7)</c:f>
              <c:numCache>
                <c:formatCode>General</c:formatCode>
                <c:ptCount val="4"/>
                <c:pt idx="0">
                  <c:v>31125</c:v>
                </c:pt>
                <c:pt idx="1">
                  <c:v>34963</c:v>
                </c:pt>
                <c:pt idx="2">
                  <c:v>21502</c:v>
                </c:pt>
                <c:pt idx="3">
                  <c:v>32673</c:v>
                </c:pt>
              </c:numCache>
            </c:numRef>
          </c:val>
        </c:ser>
        <c:ser>
          <c:idx val="6"/>
          <c:order val="5"/>
          <c:tx>
            <c:strRef>
              <c:f>Feuil1!$A$8</c:f>
              <c:strCache>
                <c:ptCount val="1"/>
                <c:pt idx="0">
                  <c:v>CROUS</c:v>
                </c:pt>
              </c:strCache>
            </c:strRef>
          </c:tx>
          <c:spPr>
            <a:solidFill>
              <a:srgbClr val="92D050"/>
            </a:solidFill>
          </c:spPr>
          <c:invertIfNegative val="0"/>
          <c:cat>
            <c:strRef>
              <c:f>(Feuil1!$B$2;Feuil1!$D$2;Feuil1!$F$2;Feuil1!$H$2)</c:f>
              <c:strCache>
                <c:ptCount val="4"/>
                <c:pt idx="0">
                  <c:v>Charente</c:v>
                </c:pt>
                <c:pt idx="1">
                  <c:v>Charente-Maritime</c:v>
                </c:pt>
                <c:pt idx="2">
                  <c:v>Deux-Sèvres</c:v>
                </c:pt>
                <c:pt idx="3">
                  <c:v>Vienne</c:v>
                </c:pt>
              </c:strCache>
            </c:strRef>
          </c:cat>
          <c:val>
            <c:numRef>
              <c:f>(Feuil1!$B$8;Feuil1!$D$8;Feuil1!$F$8;Feuil1!$H$8)</c:f>
              <c:numCache>
                <c:formatCode>General</c:formatCode>
                <c:ptCount val="4"/>
                <c:pt idx="0">
                  <c:v>1000</c:v>
                </c:pt>
                <c:pt idx="1">
                  <c:v>2830</c:v>
                </c:pt>
                <c:pt idx="2">
                  <c:v>100</c:v>
                </c:pt>
                <c:pt idx="3">
                  <c:v>9050</c:v>
                </c:pt>
              </c:numCache>
            </c:numRef>
          </c:val>
        </c:ser>
        <c:ser>
          <c:idx val="7"/>
          <c:order val="6"/>
          <c:tx>
            <c:strRef>
              <c:f>Feuil1!$A$9</c:f>
              <c:strCache>
                <c:ptCount val="1"/>
                <c:pt idx="0">
                  <c:v>Autres</c:v>
                </c:pt>
              </c:strCache>
            </c:strRef>
          </c:tx>
          <c:spPr>
            <a:solidFill>
              <a:srgbClr val="FF6699"/>
            </a:solidFill>
          </c:spPr>
          <c:invertIfNegative val="0"/>
          <c:cat>
            <c:strRef>
              <c:f>(Feuil1!$B$2;Feuil1!$D$2;Feuil1!$F$2;Feuil1!$H$2)</c:f>
              <c:strCache>
                <c:ptCount val="4"/>
                <c:pt idx="0">
                  <c:v>Charente</c:v>
                </c:pt>
                <c:pt idx="1">
                  <c:v>Charente-Maritime</c:v>
                </c:pt>
                <c:pt idx="2">
                  <c:v>Deux-Sèvres</c:v>
                </c:pt>
                <c:pt idx="3">
                  <c:v>Vienne</c:v>
                </c:pt>
              </c:strCache>
            </c:strRef>
          </c:cat>
          <c:val>
            <c:numRef>
              <c:f>(Feuil1!$B$9;Feuil1!$D$9;Feuil1!$F$9;Feuil1!$H$9)</c:f>
              <c:numCache>
                <c:formatCode>General</c:formatCode>
                <c:ptCount val="4"/>
                <c:pt idx="0">
                  <c:v>15699</c:v>
                </c:pt>
                <c:pt idx="1">
                  <c:v>25625</c:v>
                </c:pt>
                <c:pt idx="2">
                  <c:v>11480</c:v>
                </c:pt>
                <c:pt idx="3">
                  <c:v>18740</c:v>
                </c:pt>
              </c:numCache>
            </c:numRef>
          </c:val>
        </c:ser>
        <c:dLbls>
          <c:showLegendKey val="0"/>
          <c:showVal val="0"/>
          <c:showCatName val="0"/>
          <c:showSerName val="0"/>
          <c:showPercent val="0"/>
          <c:showBubbleSize val="0"/>
        </c:dLbls>
        <c:gapWidth val="150"/>
        <c:shape val="box"/>
        <c:axId val="37463168"/>
        <c:axId val="37464704"/>
        <c:axId val="0"/>
      </c:bar3DChart>
      <c:catAx>
        <c:axId val="37463168"/>
        <c:scaling>
          <c:orientation val="minMax"/>
        </c:scaling>
        <c:delete val="0"/>
        <c:axPos val="b"/>
        <c:numFmt formatCode="General" sourceLinked="1"/>
        <c:majorTickMark val="out"/>
        <c:minorTickMark val="none"/>
        <c:tickLblPos val="nextTo"/>
        <c:txPr>
          <a:bodyPr rot="0" vert="horz"/>
          <a:lstStyle/>
          <a:p>
            <a:pPr>
              <a:defRPr sz="1000">
                <a:solidFill>
                  <a:schemeClr val="accent1">
                    <a:lumMod val="50000"/>
                  </a:schemeClr>
                </a:solidFill>
              </a:defRPr>
            </a:pPr>
            <a:endParaRPr lang="fr-FR"/>
          </a:p>
        </c:txPr>
        <c:crossAx val="37464704"/>
        <c:crosses val="autoZero"/>
        <c:auto val="1"/>
        <c:lblAlgn val="ctr"/>
        <c:lblOffset val="100"/>
        <c:noMultiLvlLbl val="0"/>
      </c:catAx>
      <c:valAx>
        <c:axId val="37464704"/>
        <c:scaling>
          <c:orientation val="minMax"/>
        </c:scaling>
        <c:delete val="0"/>
        <c:axPos val="l"/>
        <c:majorGridlines/>
        <c:title>
          <c:tx>
            <c:rich>
              <a:bodyPr rot="-5400000" vert="horz"/>
              <a:lstStyle/>
              <a:p>
                <a:pPr>
                  <a:defRPr sz="1000" b="0">
                    <a:solidFill>
                      <a:schemeClr val="accent1">
                        <a:lumMod val="50000"/>
                      </a:schemeClr>
                    </a:solidFill>
                  </a:defRPr>
                </a:pPr>
                <a:r>
                  <a:rPr lang="en-US" sz="1000" b="0">
                    <a:solidFill>
                      <a:schemeClr val="accent1">
                        <a:lumMod val="50000"/>
                      </a:schemeClr>
                    </a:solidFill>
                  </a:rPr>
                  <a:t>Nombre de repas préparés</a:t>
                </a:r>
                <a:r>
                  <a:rPr lang="en-US" sz="1000" b="0" baseline="0">
                    <a:solidFill>
                      <a:schemeClr val="accent1">
                        <a:lumMod val="50000"/>
                      </a:schemeClr>
                    </a:solidFill>
                  </a:rPr>
                  <a:t> par jour</a:t>
                </a:r>
                <a:endParaRPr lang="en-US" sz="1000" b="0">
                  <a:solidFill>
                    <a:schemeClr val="accent1">
                      <a:lumMod val="50000"/>
                    </a:schemeClr>
                  </a:solidFill>
                </a:endParaRPr>
              </a:p>
            </c:rich>
          </c:tx>
          <c:layout>
            <c:manualLayout>
              <c:xMode val="edge"/>
              <c:yMode val="edge"/>
              <c:x val="7.803347162249878E-3"/>
              <c:y val="0.17116261277056968"/>
            </c:manualLayout>
          </c:layout>
          <c:overlay val="0"/>
        </c:title>
        <c:numFmt formatCode="General" sourceLinked="1"/>
        <c:majorTickMark val="out"/>
        <c:minorTickMark val="none"/>
        <c:tickLblPos val="nextTo"/>
        <c:txPr>
          <a:bodyPr/>
          <a:lstStyle/>
          <a:p>
            <a:pPr>
              <a:defRPr>
                <a:solidFill>
                  <a:schemeClr val="accent1">
                    <a:lumMod val="50000"/>
                  </a:schemeClr>
                </a:solidFill>
              </a:defRPr>
            </a:pPr>
            <a:endParaRPr lang="fr-FR"/>
          </a:p>
        </c:txPr>
        <c:crossAx val="37463168"/>
        <c:crosses val="autoZero"/>
        <c:crossBetween val="between"/>
      </c:valAx>
    </c:plotArea>
    <c:legend>
      <c:legendPos val="b"/>
      <c:layout>
        <c:manualLayout>
          <c:xMode val="edge"/>
          <c:yMode val="edge"/>
          <c:x val="0.76776885901566494"/>
          <c:y val="0.11664291116152854"/>
          <c:w val="0.21804658113384229"/>
          <c:h val="0.639289292228302"/>
        </c:manualLayout>
      </c:layout>
      <c:overlay val="0"/>
      <c:txPr>
        <a:bodyPr/>
        <a:lstStyle/>
        <a:p>
          <a:pPr>
            <a:defRPr sz="1000">
              <a:solidFill>
                <a:schemeClr val="accent1">
                  <a:lumMod val="50000"/>
                </a:schemeClr>
              </a:solidFill>
            </a:defRPr>
          </a:pPr>
          <a:endParaRPr lang="fr-FR"/>
        </a:p>
      </c:txPr>
    </c:legend>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100"/>
            </a:pPr>
            <a:r>
              <a:rPr lang="fr-FR" sz="1100" dirty="0">
                <a:solidFill>
                  <a:srgbClr val="FF6600"/>
                </a:solidFill>
              </a:rPr>
              <a:t>Répartition du nombre</a:t>
            </a:r>
            <a:r>
              <a:rPr lang="fr-FR" sz="1100" baseline="0" dirty="0">
                <a:solidFill>
                  <a:srgbClr val="FF6600"/>
                </a:solidFill>
              </a:rPr>
              <a:t> de repas par an et par catégories de restaurants</a:t>
            </a:r>
            <a:endParaRPr lang="fr-FR" sz="1100" dirty="0">
              <a:solidFill>
                <a:srgbClr val="FF6600"/>
              </a:solidFill>
            </a:endParaRPr>
          </a:p>
        </c:rich>
      </c:tx>
      <c:layout/>
      <c:overlay val="0"/>
    </c:title>
    <c:autoTitleDeleted val="0"/>
    <c:view3D>
      <c:rotX val="70"/>
      <c:rotY val="0"/>
      <c:rAngAx val="0"/>
      <c:perspective val="0"/>
    </c:view3D>
    <c:floor>
      <c:thickness val="0"/>
    </c:floor>
    <c:sideWall>
      <c:thickness val="0"/>
    </c:sideWall>
    <c:backWall>
      <c:thickness val="0"/>
    </c:backWall>
    <c:plotArea>
      <c:layout>
        <c:manualLayout>
          <c:layoutTarget val="inner"/>
          <c:xMode val="edge"/>
          <c:yMode val="edge"/>
          <c:x val="0.50690221816149783"/>
          <c:y val="0.2111811874209282"/>
          <c:w val="0.47104613340209051"/>
          <c:h val="0.78000131370440007"/>
        </c:manualLayout>
      </c:layout>
      <c:pie3DChart>
        <c:varyColors val="1"/>
        <c:ser>
          <c:idx val="0"/>
          <c:order val="0"/>
          <c:spPr>
            <a:solidFill>
              <a:srgbClr val="FF5050"/>
            </a:solidFill>
          </c:spPr>
          <c:dPt>
            <c:idx val="1"/>
            <c:bubble3D val="0"/>
            <c:spPr>
              <a:solidFill>
                <a:schemeClr val="accent6">
                  <a:lumMod val="75000"/>
                </a:schemeClr>
              </a:solidFill>
            </c:spPr>
          </c:dPt>
          <c:dPt>
            <c:idx val="2"/>
            <c:bubble3D val="0"/>
            <c:spPr>
              <a:solidFill>
                <a:srgbClr val="FFC000"/>
              </a:solidFill>
            </c:spPr>
          </c:dPt>
          <c:dPt>
            <c:idx val="3"/>
            <c:bubble3D val="0"/>
            <c:spPr>
              <a:solidFill>
                <a:srgbClr val="66FF66"/>
              </a:solidFill>
            </c:spPr>
          </c:dPt>
          <c:dPt>
            <c:idx val="4"/>
            <c:bubble3D val="0"/>
            <c:spPr>
              <a:solidFill>
                <a:srgbClr val="92D050"/>
              </a:solidFill>
            </c:spPr>
          </c:dPt>
          <c:dPt>
            <c:idx val="5"/>
            <c:bubble3D val="0"/>
            <c:spPr>
              <a:solidFill>
                <a:srgbClr val="00B050"/>
              </a:solidFill>
            </c:spPr>
          </c:dPt>
          <c:dPt>
            <c:idx val="6"/>
            <c:bubble3D val="0"/>
            <c:spPr>
              <a:solidFill>
                <a:schemeClr val="accent3">
                  <a:lumMod val="75000"/>
                </a:schemeClr>
              </a:solidFill>
            </c:spPr>
          </c:dPt>
          <c:dPt>
            <c:idx val="7"/>
            <c:bubble3D val="0"/>
            <c:spPr>
              <a:solidFill>
                <a:srgbClr val="00CC66"/>
              </a:solidFill>
            </c:spPr>
          </c:dPt>
          <c:dPt>
            <c:idx val="8"/>
            <c:bubble3D val="0"/>
            <c:spPr>
              <a:solidFill>
                <a:srgbClr val="CCECFF"/>
              </a:solidFill>
            </c:spPr>
          </c:dPt>
          <c:dPt>
            <c:idx val="9"/>
            <c:bubble3D val="0"/>
            <c:spPr>
              <a:solidFill>
                <a:srgbClr val="00B0F0"/>
              </a:solidFill>
            </c:spPr>
          </c:dPt>
          <c:dPt>
            <c:idx val="10"/>
            <c:bubble3D val="0"/>
            <c:spPr>
              <a:solidFill>
                <a:srgbClr val="0070C0"/>
              </a:solidFill>
            </c:spPr>
          </c:dPt>
          <c:dLbls>
            <c:showLegendKey val="0"/>
            <c:showVal val="0"/>
            <c:showCatName val="0"/>
            <c:showSerName val="0"/>
            <c:showPercent val="1"/>
            <c:showBubbleSize val="0"/>
            <c:showLeaderLines val="1"/>
          </c:dLbls>
          <c:cat>
            <c:strRef>
              <c:f>Feuil1!$A$44:$A$54</c:f>
              <c:strCache>
                <c:ptCount val="11"/>
                <c:pt idx="0">
                  <c:v>Accueil personnes âgées</c:v>
                </c:pt>
                <c:pt idx="1">
                  <c:v>Administrations</c:v>
                </c:pt>
                <c:pt idx="2">
                  <c:v>Cliniques et hôpitaux</c:v>
                </c:pt>
                <c:pt idx="3">
                  <c:v>Crèches</c:v>
                </c:pt>
                <c:pt idx="4">
                  <c:v>CROUS</c:v>
                </c:pt>
                <c:pt idx="5">
                  <c:v>Entreprises</c:v>
                </c:pt>
                <c:pt idx="6">
                  <c:v>Etablissements et foyers divers</c:v>
                </c:pt>
                <c:pt idx="7">
                  <c:v>Etablissements militaires</c:v>
                </c:pt>
                <c:pt idx="8">
                  <c:v>Etablissements pénitenciaires</c:v>
                </c:pt>
                <c:pt idx="9">
                  <c:v>Maternel et primaire</c:v>
                </c:pt>
                <c:pt idx="10">
                  <c:v>Secondaire et supérieur</c:v>
                </c:pt>
              </c:strCache>
            </c:strRef>
          </c:cat>
          <c:val>
            <c:numRef>
              <c:f>Feuil1!$D$44:$D$54</c:f>
              <c:numCache>
                <c:formatCode>General</c:formatCode>
                <c:ptCount val="11"/>
                <c:pt idx="0">
                  <c:v>16853200</c:v>
                </c:pt>
                <c:pt idx="1">
                  <c:v>2392000</c:v>
                </c:pt>
                <c:pt idx="2">
                  <c:v>17435600</c:v>
                </c:pt>
                <c:pt idx="3">
                  <c:v>1378000</c:v>
                </c:pt>
                <c:pt idx="4">
                  <c:v>1950000</c:v>
                </c:pt>
                <c:pt idx="5">
                  <c:v>8164000</c:v>
                </c:pt>
                <c:pt idx="6">
                  <c:v>4804800</c:v>
                </c:pt>
                <c:pt idx="7">
                  <c:v>2184000</c:v>
                </c:pt>
                <c:pt idx="8">
                  <c:v>800800</c:v>
                </c:pt>
                <c:pt idx="9">
                  <c:v>18432000</c:v>
                </c:pt>
                <c:pt idx="10">
                  <c:v>18045000</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
          <c:y val="0.21821908740252366"/>
          <c:w val="0.43313987060168724"/>
          <c:h val="0.75453881269919443"/>
        </c:manualLayout>
      </c:layout>
      <c:overlay val="0"/>
      <c:txPr>
        <a:bodyPr/>
        <a:lstStyle/>
        <a:p>
          <a:pPr>
            <a:defRPr>
              <a:solidFill>
                <a:schemeClr val="accent1">
                  <a:lumMod val="50000"/>
                </a:schemeClr>
              </a:solidFill>
            </a:defRPr>
          </a:pPr>
          <a:endParaRPr lang="fr-FR"/>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3.3962820955146023E-2"/>
          <c:y val="4.9421032071705227E-3"/>
          <c:w val="0.87465402609054632"/>
          <c:h val="0.97569138663299226"/>
        </c:manualLayout>
      </c:layout>
      <c:pieChart>
        <c:varyColors val="1"/>
        <c:ser>
          <c:idx val="0"/>
          <c:order val="0"/>
          <c:tx>
            <c:strRef>
              <c:f>Feuil1!$A$2</c:f>
              <c:strCache>
                <c:ptCount val="1"/>
                <c:pt idx="0">
                  <c:v>Viande bovine</c:v>
                </c:pt>
              </c:strCache>
            </c:strRef>
          </c:tx>
          <c:spPr>
            <a:solidFill>
              <a:srgbClr val="FF6600"/>
            </a:solidFill>
          </c:spPr>
          <c:explosion val="5"/>
          <c:dPt>
            <c:idx val="0"/>
            <c:bubble3D val="0"/>
            <c:spPr>
              <a:solidFill>
                <a:srgbClr val="86B531"/>
              </a:solidFill>
            </c:spPr>
          </c:dPt>
          <c:dPt>
            <c:idx val="1"/>
            <c:bubble3D val="0"/>
          </c:dPt>
          <c:dLbls>
            <c:delete val="1"/>
          </c:dLbls>
          <c:cat>
            <c:strRef>
              <c:f>Feuil1!$B$1:$C$1</c:f>
              <c:strCache>
                <c:ptCount val="2"/>
                <c:pt idx="0">
                  <c:v>Production (en tonne)</c:v>
                </c:pt>
                <c:pt idx="1">
                  <c:v>Consommation (en tonne</c:v>
                </c:pt>
              </c:strCache>
            </c:strRef>
          </c:cat>
          <c:val>
            <c:numRef>
              <c:f>Feuil1!$B$2:$C$2</c:f>
              <c:numCache>
                <c:formatCode>General</c:formatCode>
                <c:ptCount val="2"/>
                <c:pt idx="0">
                  <c:v>67800</c:v>
                </c:pt>
                <c:pt idx="1">
                  <c:v>44800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3.3392754340426823E-4"/>
          <c:y val="1.7636929230085547E-2"/>
          <c:w val="0.86961675975396668"/>
          <c:h val="0.91102708164701274"/>
        </c:manualLayout>
      </c:layout>
      <c:pieChart>
        <c:varyColors val="1"/>
        <c:ser>
          <c:idx val="0"/>
          <c:order val="0"/>
          <c:tx>
            <c:strRef>
              <c:f>Feuil1!$A$3</c:f>
              <c:strCache>
                <c:ptCount val="1"/>
                <c:pt idx="0">
                  <c:v>Viande ovine</c:v>
                </c:pt>
              </c:strCache>
            </c:strRef>
          </c:tx>
          <c:dPt>
            <c:idx val="0"/>
            <c:bubble3D val="0"/>
            <c:explosion val="11"/>
            <c:spPr>
              <a:solidFill>
                <a:srgbClr val="86B531"/>
              </a:solidFill>
            </c:spPr>
          </c:dPt>
          <c:dPt>
            <c:idx val="1"/>
            <c:bubble3D val="0"/>
            <c:spPr>
              <a:solidFill>
                <a:srgbClr val="FF6600"/>
              </a:solidFill>
            </c:spPr>
          </c:dPt>
          <c:val>
            <c:numRef>
              <c:f>Feuil1!$B$3:$C$3</c:f>
              <c:numCache>
                <c:formatCode>General</c:formatCode>
                <c:ptCount val="2"/>
                <c:pt idx="0">
                  <c:v>16200</c:v>
                </c:pt>
                <c:pt idx="1">
                  <c:v>6630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1.1170256444935983E-3"/>
          <c:y val="6.7685010679384483E-2"/>
          <c:w val="0.94249793501205181"/>
          <c:h val="0.93231487631099019"/>
        </c:manualLayout>
      </c:layout>
      <c:pieChart>
        <c:varyColors val="1"/>
        <c:ser>
          <c:idx val="0"/>
          <c:order val="0"/>
          <c:tx>
            <c:strRef>
              <c:f>Feuil1!$A$4</c:f>
              <c:strCache>
                <c:ptCount val="1"/>
                <c:pt idx="0">
                  <c:v>Viande porcine</c:v>
                </c:pt>
              </c:strCache>
            </c:strRef>
          </c:tx>
          <c:explosion val="6"/>
          <c:dPt>
            <c:idx val="0"/>
            <c:bubble3D val="0"/>
            <c:spPr>
              <a:solidFill>
                <a:srgbClr val="86B531"/>
              </a:solidFill>
            </c:spPr>
          </c:dPt>
          <c:dPt>
            <c:idx val="1"/>
            <c:bubble3D val="0"/>
            <c:spPr>
              <a:solidFill>
                <a:srgbClr val="FF6600"/>
              </a:solidFill>
            </c:spPr>
          </c:dPt>
          <c:val>
            <c:numRef>
              <c:f>Feuil1!$B$4:$C$4</c:f>
              <c:numCache>
                <c:formatCode>General</c:formatCode>
                <c:ptCount val="2"/>
                <c:pt idx="0">
                  <c:v>47500</c:v>
                </c:pt>
                <c:pt idx="1">
                  <c:v>61286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9.4045239074234233E-2"/>
          <c:y val="3.0718696559747866E-2"/>
          <c:w val="0.86442928913402051"/>
          <c:h val="0.88480488790094547"/>
        </c:manualLayout>
      </c:layout>
      <c:pieChart>
        <c:varyColors val="1"/>
        <c:ser>
          <c:idx val="0"/>
          <c:order val="0"/>
          <c:tx>
            <c:strRef>
              <c:f>Feuil1!$A$5</c:f>
              <c:strCache>
                <c:ptCount val="1"/>
                <c:pt idx="0">
                  <c:v>Volailles</c:v>
                </c:pt>
              </c:strCache>
            </c:strRef>
          </c:tx>
          <c:explosion val="6"/>
          <c:dPt>
            <c:idx val="0"/>
            <c:bubble3D val="0"/>
            <c:spPr>
              <a:solidFill>
                <a:srgbClr val="86B531"/>
              </a:solidFill>
            </c:spPr>
          </c:dPt>
          <c:dPt>
            <c:idx val="1"/>
            <c:bubble3D val="0"/>
            <c:spPr>
              <a:solidFill>
                <a:srgbClr val="FF6600"/>
              </a:solidFill>
            </c:spPr>
          </c:dPt>
          <c:val>
            <c:numRef>
              <c:f>Feuil1!$B$5:$C$5</c:f>
              <c:numCache>
                <c:formatCode>General</c:formatCode>
                <c:ptCount val="2"/>
                <c:pt idx="0">
                  <c:v>90900</c:v>
                </c:pt>
                <c:pt idx="1">
                  <c:v>44621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5.1259066229401115E-2"/>
          <c:y val="5.946946173299044E-2"/>
          <c:w val="0.87267123783650158"/>
          <c:h val="0.87063585334212723"/>
        </c:manualLayout>
      </c:layout>
      <c:pieChart>
        <c:varyColors val="1"/>
        <c:ser>
          <c:idx val="0"/>
          <c:order val="0"/>
          <c:tx>
            <c:strRef>
              <c:f>Feuil1!$A$6</c:f>
              <c:strCache>
                <c:ptCount val="1"/>
                <c:pt idx="0">
                  <c:v>Lapins</c:v>
                </c:pt>
              </c:strCache>
            </c:strRef>
          </c:tx>
          <c:dPt>
            <c:idx val="0"/>
            <c:bubble3D val="0"/>
            <c:explosion val="13"/>
            <c:spPr>
              <a:solidFill>
                <a:srgbClr val="86B531"/>
              </a:solidFill>
            </c:spPr>
          </c:dPt>
          <c:dPt>
            <c:idx val="1"/>
            <c:bubble3D val="0"/>
            <c:spPr>
              <a:solidFill>
                <a:srgbClr val="FF6600"/>
              </a:solidFill>
            </c:spPr>
          </c:dPt>
          <c:val>
            <c:numRef>
              <c:f>Feuil1!$B$6:$C$6</c:f>
              <c:numCache>
                <c:formatCode>General</c:formatCode>
                <c:ptCount val="2"/>
                <c:pt idx="0">
                  <c:v>7300</c:v>
                </c:pt>
                <c:pt idx="1">
                  <c:v>1075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5-12-11T17:37:31.400" idx="3">
    <p:pos x="10" y="10"/>
    <p:tex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7DB58B-CB6F-425A-B86D-79891663C58B}"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fr-FR"/>
        </a:p>
      </dgm:t>
    </dgm:pt>
    <dgm:pt modelId="{B5744791-2E81-47D0-8F1A-93C7330F0EB6}">
      <dgm:prSet phldrT="[Texte]"/>
      <dgm:spPr>
        <a:solidFill>
          <a:srgbClr val="FF9900"/>
        </a:solidFill>
        <a:ln>
          <a:solidFill>
            <a:srgbClr val="FF9900"/>
          </a:solidFill>
        </a:ln>
      </dgm:spPr>
      <dgm:t>
        <a:bodyPr/>
        <a:lstStyle/>
        <a:p>
          <a:r>
            <a:rPr lang="fr-FR" b="1" dirty="0" smtClean="0"/>
            <a:t>Bibliographie</a:t>
          </a:r>
          <a:endParaRPr lang="fr-FR" b="1" dirty="0"/>
        </a:p>
      </dgm:t>
    </dgm:pt>
    <dgm:pt modelId="{3CACCA39-01FB-4E56-AE36-029760DB6F56}" type="parTrans" cxnId="{94C9F358-2BDC-4E24-A5CC-F88C1B3C04D1}">
      <dgm:prSet/>
      <dgm:spPr/>
      <dgm:t>
        <a:bodyPr/>
        <a:lstStyle/>
        <a:p>
          <a:endParaRPr lang="fr-FR"/>
        </a:p>
      </dgm:t>
    </dgm:pt>
    <dgm:pt modelId="{DDD3EBCA-7B1E-47C8-99AE-297190146640}" type="sibTrans" cxnId="{94C9F358-2BDC-4E24-A5CC-F88C1B3C04D1}">
      <dgm:prSet/>
      <dgm:spPr/>
      <dgm:t>
        <a:bodyPr/>
        <a:lstStyle/>
        <a:p>
          <a:endParaRPr lang="fr-FR"/>
        </a:p>
      </dgm:t>
    </dgm:pt>
    <dgm:pt modelId="{C6DDA78F-29C1-4D94-B467-B876B5BA399D}">
      <dgm:prSet phldrT="[Texte]"/>
      <dgm:spPr>
        <a:ln>
          <a:solidFill>
            <a:srgbClr val="FF99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solidFill>
                <a:schemeClr val="accent1">
                  <a:lumMod val="75000"/>
                </a:schemeClr>
              </a:solidFill>
            </a:rPr>
            <a:t>Contextualiser</a:t>
          </a:r>
          <a:endParaRPr lang="fr-FR" dirty="0">
            <a:solidFill>
              <a:schemeClr val="accent1">
                <a:lumMod val="75000"/>
              </a:schemeClr>
            </a:solidFill>
          </a:endParaRPr>
        </a:p>
      </dgm:t>
    </dgm:pt>
    <dgm:pt modelId="{515479A1-322E-4630-9AED-81B5115D7DCD}" type="parTrans" cxnId="{C1E34820-96B0-4A0A-AE2F-05CCF67B0051}">
      <dgm:prSet/>
      <dgm:spPr/>
      <dgm:t>
        <a:bodyPr/>
        <a:lstStyle/>
        <a:p>
          <a:endParaRPr lang="fr-FR"/>
        </a:p>
      </dgm:t>
    </dgm:pt>
    <dgm:pt modelId="{AED18F6E-DB2F-4BCE-A480-85D5C189F61C}" type="sibTrans" cxnId="{C1E34820-96B0-4A0A-AE2F-05CCF67B0051}">
      <dgm:prSet/>
      <dgm:spPr/>
      <dgm:t>
        <a:bodyPr/>
        <a:lstStyle/>
        <a:p>
          <a:endParaRPr lang="fr-FR"/>
        </a:p>
      </dgm:t>
    </dgm:pt>
    <dgm:pt modelId="{75B9338D-F1AF-4828-ACDF-FAFAE717BECE}">
      <dgm:prSet phldrT="[Texte]"/>
      <dgm:spPr>
        <a:solidFill>
          <a:srgbClr val="FDD303"/>
        </a:solidFill>
        <a:ln>
          <a:solidFill>
            <a:srgbClr val="FDD303"/>
          </a:solidFill>
        </a:ln>
      </dgm:spPr>
      <dgm:t>
        <a:bodyPr/>
        <a:lstStyle/>
        <a:p>
          <a:r>
            <a:rPr lang="fr-FR" b="1" dirty="0" smtClean="0"/>
            <a:t>Enquête référents territoires des CA</a:t>
          </a:r>
          <a:endParaRPr lang="fr-FR" b="1" dirty="0"/>
        </a:p>
      </dgm:t>
    </dgm:pt>
    <dgm:pt modelId="{9A6639AE-A18A-4860-AE27-2E27AC055D15}" type="parTrans" cxnId="{CA430131-17EE-4BC0-ACF2-A3D920F7B6B3}">
      <dgm:prSet/>
      <dgm:spPr/>
      <dgm:t>
        <a:bodyPr/>
        <a:lstStyle/>
        <a:p>
          <a:endParaRPr lang="fr-FR"/>
        </a:p>
      </dgm:t>
    </dgm:pt>
    <dgm:pt modelId="{A1B4EF46-0C73-46AF-BA1E-402895149F26}" type="sibTrans" cxnId="{CA430131-17EE-4BC0-ACF2-A3D920F7B6B3}">
      <dgm:prSet/>
      <dgm:spPr/>
      <dgm:t>
        <a:bodyPr/>
        <a:lstStyle/>
        <a:p>
          <a:endParaRPr lang="fr-FR"/>
        </a:p>
      </dgm:t>
    </dgm:pt>
    <dgm:pt modelId="{94FCF9D7-AEA6-4119-9E80-4A2F52BD8AEE}">
      <dgm:prSet phldrT="[Texte]"/>
      <dgm:spPr>
        <a:ln>
          <a:solidFill>
            <a:srgbClr val="FDD303"/>
          </a:solidFill>
        </a:ln>
      </dgm:spPr>
      <dgm:t>
        <a:bodyPr/>
        <a:lstStyle/>
        <a:p>
          <a:r>
            <a:rPr lang="fr-FR" dirty="0" smtClean="0">
              <a:solidFill>
                <a:schemeClr val="accent1">
                  <a:lumMod val="75000"/>
                </a:schemeClr>
              </a:solidFill>
            </a:rPr>
            <a:t>Recenser les acteurs  de l’offre en RHD  par département ou territoires (producteurs, IAA, atelier de transformation, plateforme ...)</a:t>
          </a:r>
          <a:endParaRPr lang="fr-FR" dirty="0">
            <a:solidFill>
              <a:schemeClr val="accent1">
                <a:lumMod val="75000"/>
              </a:schemeClr>
            </a:solidFill>
          </a:endParaRPr>
        </a:p>
      </dgm:t>
    </dgm:pt>
    <dgm:pt modelId="{FFC996F6-0FA7-4050-95C8-82C4E0E766BB}" type="parTrans" cxnId="{C05E4E49-B596-4F91-92AD-009E5EE0F027}">
      <dgm:prSet/>
      <dgm:spPr/>
      <dgm:t>
        <a:bodyPr/>
        <a:lstStyle/>
        <a:p>
          <a:endParaRPr lang="fr-FR"/>
        </a:p>
      </dgm:t>
    </dgm:pt>
    <dgm:pt modelId="{6765049D-9A60-43AF-8BC2-4DA49BEC392E}" type="sibTrans" cxnId="{C05E4E49-B596-4F91-92AD-009E5EE0F027}">
      <dgm:prSet/>
      <dgm:spPr/>
      <dgm:t>
        <a:bodyPr/>
        <a:lstStyle/>
        <a:p>
          <a:endParaRPr lang="fr-FR"/>
        </a:p>
      </dgm:t>
    </dgm:pt>
    <dgm:pt modelId="{7301948D-4BBC-4741-9396-27564571CC97}">
      <dgm:prSet phldrT="[Texte]"/>
      <dgm:spPr>
        <a:ln>
          <a:solidFill>
            <a:srgbClr val="FDD303"/>
          </a:solidFill>
        </a:ln>
      </dgm:spPr>
      <dgm:t>
        <a:bodyPr/>
        <a:lstStyle/>
        <a:p>
          <a:r>
            <a:rPr lang="fr-FR" dirty="0" smtClean="0">
              <a:solidFill>
                <a:schemeClr val="accent1">
                  <a:lumMod val="75000"/>
                </a:schemeClr>
              </a:solidFill>
            </a:rPr>
            <a:t>Recenser les expériences en approvisionnement local pour la RHD</a:t>
          </a:r>
          <a:endParaRPr lang="fr-FR" dirty="0">
            <a:solidFill>
              <a:schemeClr val="accent1">
                <a:lumMod val="75000"/>
              </a:schemeClr>
            </a:solidFill>
          </a:endParaRPr>
        </a:p>
      </dgm:t>
    </dgm:pt>
    <dgm:pt modelId="{6E228094-6C66-41B8-9589-0FBE4D10C25D}" type="parTrans" cxnId="{8A7B5148-7A3D-4425-8B9A-3A36EBBAF112}">
      <dgm:prSet/>
      <dgm:spPr/>
      <dgm:t>
        <a:bodyPr/>
        <a:lstStyle/>
        <a:p>
          <a:endParaRPr lang="fr-FR"/>
        </a:p>
      </dgm:t>
    </dgm:pt>
    <dgm:pt modelId="{B2BFBE26-7948-485C-8837-A9D7C720E555}" type="sibTrans" cxnId="{8A7B5148-7A3D-4425-8B9A-3A36EBBAF112}">
      <dgm:prSet/>
      <dgm:spPr/>
      <dgm:t>
        <a:bodyPr/>
        <a:lstStyle/>
        <a:p>
          <a:endParaRPr lang="fr-FR"/>
        </a:p>
      </dgm:t>
    </dgm:pt>
    <dgm:pt modelId="{A85F134D-4CDF-49B4-B87B-E18B4FC49593}">
      <dgm:prSet phldrT="[Texte]"/>
      <dgm:spPr>
        <a:solidFill>
          <a:srgbClr val="E0E00A"/>
        </a:solidFill>
        <a:ln>
          <a:solidFill>
            <a:srgbClr val="E0E00A"/>
          </a:solidFill>
        </a:ln>
      </dgm:spPr>
      <dgm:t>
        <a:bodyPr/>
        <a:lstStyle/>
        <a:p>
          <a:r>
            <a:rPr lang="fr-FR" b="1" dirty="0" smtClean="0"/>
            <a:t>Rencontres des acteurs</a:t>
          </a:r>
          <a:endParaRPr lang="fr-FR" b="1" dirty="0"/>
        </a:p>
      </dgm:t>
    </dgm:pt>
    <dgm:pt modelId="{1F50578F-FEA0-4813-BB59-ACE727B5BC62}" type="parTrans" cxnId="{ADDBB79D-332F-4E69-9BFF-C3725F610CD2}">
      <dgm:prSet/>
      <dgm:spPr/>
      <dgm:t>
        <a:bodyPr/>
        <a:lstStyle/>
        <a:p>
          <a:endParaRPr lang="fr-FR"/>
        </a:p>
      </dgm:t>
    </dgm:pt>
    <dgm:pt modelId="{F5E2E04E-2B93-413E-A733-D1F6A532E375}" type="sibTrans" cxnId="{ADDBB79D-332F-4E69-9BFF-C3725F610CD2}">
      <dgm:prSet/>
      <dgm:spPr/>
      <dgm:t>
        <a:bodyPr/>
        <a:lstStyle/>
        <a:p>
          <a:endParaRPr lang="fr-FR"/>
        </a:p>
      </dgm:t>
    </dgm:pt>
    <dgm:pt modelId="{76217343-EF3F-402F-B2FE-4A824E324A10}">
      <dgm:prSet phldrT="[Texte]"/>
      <dgm:spPr>
        <a:ln>
          <a:solidFill>
            <a:srgbClr val="FF99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solidFill>
                <a:schemeClr val="accent1">
                  <a:lumMod val="75000"/>
                </a:schemeClr>
              </a:solidFill>
            </a:rPr>
            <a:t>Référencer les différentes études réalisées sur le Poitou-Charentes</a:t>
          </a:r>
          <a:endParaRPr lang="fr-FR" dirty="0">
            <a:solidFill>
              <a:schemeClr val="accent1">
                <a:lumMod val="75000"/>
              </a:schemeClr>
            </a:solidFill>
          </a:endParaRPr>
        </a:p>
      </dgm:t>
    </dgm:pt>
    <dgm:pt modelId="{AC0C4D79-699E-4855-86FB-BE23EAAD5617}" type="parTrans" cxnId="{BB21706B-DC38-4A2B-8B22-7D8610DC9CD2}">
      <dgm:prSet/>
      <dgm:spPr/>
      <dgm:t>
        <a:bodyPr/>
        <a:lstStyle/>
        <a:p>
          <a:endParaRPr lang="fr-FR"/>
        </a:p>
      </dgm:t>
    </dgm:pt>
    <dgm:pt modelId="{94DC6202-40BB-4F68-8346-560EAD60CCC9}" type="sibTrans" cxnId="{BB21706B-DC38-4A2B-8B22-7D8610DC9CD2}">
      <dgm:prSet/>
      <dgm:spPr/>
      <dgm:t>
        <a:bodyPr/>
        <a:lstStyle/>
        <a:p>
          <a:endParaRPr lang="fr-FR"/>
        </a:p>
      </dgm:t>
    </dgm:pt>
    <dgm:pt modelId="{D5D94D4D-3AC4-4F0E-8749-DBFBD812ED55}">
      <dgm:prSet phldrT="[Texte]"/>
      <dgm:spPr>
        <a:solidFill>
          <a:srgbClr val="71C525"/>
        </a:solidFill>
        <a:ln>
          <a:solidFill>
            <a:srgbClr val="71C525"/>
          </a:solidFill>
        </a:ln>
      </dgm:spPr>
      <dgm:t>
        <a:bodyPr/>
        <a:lstStyle/>
        <a:p>
          <a:r>
            <a:rPr lang="fr-FR" dirty="0" smtClean="0"/>
            <a:t>Analyse</a:t>
          </a:r>
          <a:endParaRPr lang="fr-FR" dirty="0"/>
        </a:p>
      </dgm:t>
    </dgm:pt>
    <dgm:pt modelId="{2A44D8C8-322A-4E2E-9647-A9CAB587339F}" type="parTrans" cxnId="{C1DE59F8-F2FC-41B6-87AD-C37001FB25EA}">
      <dgm:prSet/>
      <dgm:spPr/>
      <dgm:t>
        <a:bodyPr/>
        <a:lstStyle/>
        <a:p>
          <a:endParaRPr lang="fr-FR"/>
        </a:p>
      </dgm:t>
    </dgm:pt>
    <dgm:pt modelId="{256CACC6-584E-4792-B75A-1FF2F0DF65D6}" type="sibTrans" cxnId="{C1DE59F8-F2FC-41B6-87AD-C37001FB25EA}">
      <dgm:prSet/>
      <dgm:spPr/>
      <dgm:t>
        <a:bodyPr/>
        <a:lstStyle/>
        <a:p>
          <a:endParaRPr lang="fr-FR"/>
        </a:p>
      </dgm:t>
    </dgm:pt>
    <dgm:pt modelId="{9956C700-CF2C-42A2-AFD3-A07912C28A55}">
      <dgm:prSet phldrT="[Texte]"/>
      <dgm:spPr>
        <a:solidFill>
          <a:srgbClr val="B8DA10"/>
        </a:solidFill>
        <a:ln>
          <a:solidFill>
            <a:srgbClr val="B8DA10"/>
          </a:solidFill>
        </a:ln>
      </dgm:spPr>
      <dgm:t>
        <a:bodyPr/>
        <a:lstStyle/>
        <a:p>
          <a:r>
            <a:rPr lang="fr-FR" dirty="0" smtClean="0"/>
            <a:t>Enquête Lime </a:t>
          </a:r>
          <a:r>
            <a:rPr lang="fr-FR" b="1" dirty="0" smtClean="0"/>
            <a:t>Survey</a:t>
          </a:r>
          <a:endParaRPr lang="fr-FR" b="1" dirty="0"/>
        </a:p>
      </dgm:t>
    </dgm:pt>
    <dgm:pt modelId="{D94A83F3-EADD-4017-B5F7-A895E4371CD1}" type="parTrans" cxnId="{F584B35E-F523-41AC-ACAB-7A099A73B67D}">
      <dgm:prSet/>
      <dgm:spPr/>
      <dgm:t>
        <a:bodyPr/>
        <a:lstStyle/>
        <a:p>
          <a:endParaRPr lang="fr-FR"/>
        </a:p>
      </dgm:t>
    </dgm:pt>
    <dgm:pt modelId="{88746322-E453-433A-9EA0-F669CE3D3359}" type="sibTrans" cxnId="{F584B35E-F523-41AC-ACAB-7A099A73B67D}">
      <dgm:prSet/>
      <dgm:spPr/>
      <dgm:t>
        <a:bodyPr/>
        <a:lstStyle/>
        <a:p>
          <a:endParaRPr lang="fr-FR"/>
        </a:p>
      </dgm:t>
    </dgm:pt>
    <dgm:pt modelId="{2F00E857-D435-40EB-B5EC-391355618CA7}">
      <dgm:prSet phldrT="[Texte]"/>
      <dgm:spPr>
        <a:ln>
          <a:solidFill>
            <a:srgbClr val="B8DA10"/>
          </a:solidFill>
        </a:ln>
      </dgm:spPr>
      <dgm:t>
        <a:bodyPr/>
        <a:lstStyle/>
        <a:p>
          <a:r>
            <a:rPr lang="fr-FR" dirty="0" smtClean="0">
              <a:solidFill>
                <a:schemeClr val="accent1">
                  <a:lumMod val="75000"/>
                </a:schemeClr>
              </a:solidFill>
            </a:rPr>
            <a:t>S’adresser </a:t>
          </a:r>
          <a:r>
            <a:rPr lang="fr-FR" dirty="0" smtClean="0">
              <a:solidFill>
                <a:schemeClr val="accent1">
                  <a:lumMod val="75000"/>
                </a:schemeClr>
              </a:solidFill>
            </a:rPr>
            <a:t>au plus grand nombre d’acteur de la RHD</a:t>
          </a:r>
          <a:endParaRPr lang="fr-FR" dirty="0">
            <a:solidFill>
              <a:schemeClr val="accent1">
                <a:lumMod val="75000"/>
              </a:schemeClr>
            </a:solidFill>
          </a:endParaRPr>
        </a:p>
      </dgm:t>
    </dgm:pt>
    <dgm:pt modelId="{6F625F08-7370-45D4-AA62-4E0B642DD9CB}" type="parTrans" cxnId="{FBDE1C27-CF5A-4C00-BC34-ED0445B1A4F7}">
      <dgm:prSet/>
      <dgm:spPr/>
      <dgm:t>
        <a:bodyPr/>
        <a:lstStyle/>
        <a:p>
          <a:endParaRPr lang="fr-FR"/>
        </a:p>
      </dgm:t>
    </dgm:pt>
    <dgm:pt modelId="{7018BB4C-617F-4B9A-B1D5-50DC701E1D12}" type="sibTrans" cxnId="{FBDE1C27-CF5A-4C00-BC34-ED0445B1A4F7}">
      <dgm:prSet/>
      <dgm:spPr/>
      <dgm:t>
        <a:bodyPr/>
        <a:lstStyle/>
        <a:p>
          <a:endParaRPr lang="fr-FR"/>
        </a:p>
      </dgm:t>
    </dgm:pt>
    <dgm:pt modelId="{DC8D06D0-3A77-48AD-B5B5-A86E248B3193}">
      <dgm:prSet phldrT="[Texte]"/>
      <dgm:spPr>
        <a:ln>
          <a:solidFill>
            <a:srgbClr val="E0E00A"/>
          </a:solidFill>
        </a:ln>
      </dgm:spPr>
      <dgm:t>
        <a:bodyPr/>
        <a:lstStyle/>
        <a:p>
          <a:r>
            <a:rPr lang="fr-FR" dirty="0" smtClean="0">
              <a:solidFill>
                <a:schemeClr val="accent1">
                  <a:lumMod val="75000"/>
                </a:schemeClr>
              </a:solidFill>
            </a:rPr>
            <a:t>Rencontrer une vingtaine d’acteurs (RDV, téléphone, mail, …)</a:t>
          </a:r>
          <a:endParaRPr lang="fr-FR" dirty="0">
            <a:solidFill>
              <a:schemeClr val="accent1">
                <a:lumMod val="75000"/>
              </a:schemeClr>
            </a:solidFill>
          </a:endParaRPr>
        </a:p>
      </dgm:t>
    </dgm:pt>
    <dgm:pt modelId="{C785137C-B459-4F32-839D-D40647B1304A}" type="parTrans" cxnId="{FB0C03B8-7AAF-4C7A-8F41-3226E58DAF4A}">
      <dgm:prSet/>
      <dgm:spPr/>
      <dgm:t>
        <a:bodyPr/>
        <a:lstStyle/>
        <a:p>
          <a:endParaRPr lang="fr-FR"/>
        </a:p>
      </dgm:t>
    </dgm:pt>
    <dgm:pt modelId="{037FC7CD-1C66-45F4-9498-B206E8281922}" type="sibTrans" cxnId="{FB0C03B8-7AAF-4C7A-8F41-3226E58DAF4A}">
      <dgm:prSet/>
      <dgm:spPr/>
      <dgm:t>
        <a:bodyPr/>
        <a:lstStyle/>
        <a:p>
          <a:endParaRPr lang="fr-FR"/>
        </a:p>
      </dgm:t>
    </dgm:pt>
    <dgm:pt modelId="{B610E1B1-D08D-449C-8BDF-7B3BC8F52DF6}">
      <dgm:prSet phldrT="[Texte]"/>
      <dgm:spPr>
        <a:ln>
          <a:solidFill>
            <a:srgbClr val="E0E00A"/>
          </a:solidFill>
        </a:ln>
      </dgm:spPr>
      <dgm:t>
        <a:bodyPr/>
        <a:lstStyle/>
        <a:p>
          <a:r>
            <a:rPr lang="fr-FR" dirty="0" smtClean="0">
              <a:solidFill>
                <a:schemeClr val="accent1">
                  <a:lumMod val="75000"/>
                </a:schemeClr>
              </a:solidFill>
            </a:rPr>
            <a:t>Comprendre les expériences, réaliser des constats, définir les besoins</a:t>
          </a:r>
          <a:endParaRPr lang="fr-FR" dirty="0">
            <a:solidFill>
              <a:schemeClr val="accent1">
                <a:lumMod val="75000"/>
              </a:schemeClr>
            </a:solidFill>
          </a:endParaRPr>
        </a:p>
      </dgm:t>
    </dgm:pt>
    <dgm:pt modelId="{02CC151B-F4CA-4AE9-9511-F4175F890FC2}" type="parTrans" cxnId="{7F8E2298-AA48-40C5-ADE1-716C80AD9A20}">
      <dgm:prSet/>
      <dgm:spPr/>
      <dgm:t>
        <a:bodyPr/>
        <a:lstStyle/>
        <a:p>
          <a:endParaRPr lang="fr-FR"/>
        </a:p>
      </dgm:t>
    </dgm:pt>
    <dgm:pt modelId="{3CC3BE4C-39A7-490B-B190-B5F87FB231B9}" type="sibTrans" cxnId="{7F8E2298-AA48-40C5-ADE1-716C80AD9A20}">
      <dgm:prSet/>
      <dgm:spPr/>
      <dgm:t>
        <a:bodyPr/>
        <a:lstStyle/>
        <a:p>
          <a:endParaRPr lang="fr-FR"/>
        </a:p>
      </dgm:t>
    </dgm:pt>
    <dgm:pt modelId="{13E9BB49-2158-460C-9B3A-2BF3D40281D0}">
      <dgm:prSet phldrT="[Texte]"/>
      <dgm:spPr>
        <a:ln>
          <a:solidFill>
            <a:srgbClr val="B8DA10"/>
          </a:solidFill>
        </a:ln>
      </dgm:spPr>
      <dgm:t>
        <a:bodyPr/>
        <a:lstStyle/>
        <a:p>
          <a:r>
            <a:rPr lang="fr-FR" dirty="0" smtClean="0">
              <a:solidFill>
                <a:schemeClr val="accent1">
                  <a:lumMod val="75000"/>
                </a:schemeClr>
              </a:solidFill>
            </a:rPr>
            <a:t>Référencer les expériences menées, définir les besoins des différents acteurs (offre et demande par filières et territoires)</a:t>
          </a:r>
          <a:endParaRPr lang="fr-FR" dirty="0">
            <a:solidFill>
              <a:schemeClr val="accent1">
                <a:lumMod val="75000"/>
              </a:schemeClr>
            </a:solidFill>
          </a:endParaRPr>
        </a:p>
      </dgm:t>
    </dgm:pt>
    <dgm:pt modelId="{ABBFBC2B-0C14-4C72-8EFC-5165419D512B}" type="parTrans" cxnId="{EED9DB3B-D750-4DDB-A0B2-0D583E7C7468}">
      <dgm:prSet/>
      <dgm:spPr/>
      <dgm:t>
        <a:bodyPr/>
        <a:lstStyle/>
        <a:p>
          <a:endParaRPr lang="fr-FR"/>
        </a:p>
      </dgm:t>
    </dgm:pt>
    <dgm:pt modelId="{B4BFDDA0-82BC-4916-8C14-A9B9547023D0}" type="sibTrans" cxnId="{EED9DB3B-D750-4DDB-A0B2-0D583E7C7468}">
      <dgm:prSet/>
      <dgm:spPr/>
      <dgm:t>
        <a:bodyPr/>
        <a:lstStyle/>
        <a:p>
          <a:endParaRPr lang="fr-FR"/>
        </a:p>
      </dgm:t>
    </dgm:pt>
    <dgm:pt modelId="{879827A7-6D07-4F4C-85C2-1E3E0263ADB7}">
      <dgm:prSet phldrT="[Texte]"/>
      <dgm:spPr>
        <a:ln>
          <a:solidFill>
            <a:srgbClr val="71C525"/>
          </a:solidFill>
        </a:ln>
      </dgm:spPr>
      <dgm:t>
        <a:bodyPr/>
        <a:lstStyle/>
        <a:p>
          <a:r>
            <a:rPr lang="fr-FR" dirty="0" smtClean="0">
              <a:solidFill>
                <a:schemeClr val="accent1">
                  <a:lumMod val="75000"/>
                </a:schemeClr>
              </a:solidFill>
            </a:rPr>
            <a:t>Définir l’état des lieux de l’offre et de la demande.</a:t>
          </a:r>
          <a:endParaRPr lang="fr-FR" dirty="0">
            <a:solidFill>
              <a:schemeClr val="accent1">
                <a:lumMod val="75000"/>
              </a:schemeClr>
            </a:solidFill>
          </a:endParaRPr>
        </a:p>
      </dgm:t>
    </dgm:pt>
    <dgm:pt modelId="{239843A3-02C4-4F2C-A2FA-E363E2B5C04D}" type="parTrans" cxnId="{E5B81C94-0EB8-4635-8569-23B39F22E965}">
      <dgm:prSet/>
      <dgm:spPr/>
      <dgm:t>
        <a:bodyPr/>
        <a:lstStyle/>
        <a:p>
          <a:endParaRPr lang="fr-FR"/>
        </a:p>
      </dgm:t>
    </dgm:pt>
    <dgm:pt modelId="{497A91C0-BF2B-491E-AFFD-74E35265B2D8}" type="sibTrans" cxnId="{E5B81C94-0EB8-4635-8569-23B39F22E965}">
      <dgm:prSet/>
      <dgm:spPr/>
      <dgm:t>
        <a:bodyPr/>
        <a:lstStyle/>
        <a:p>
          <a:endParaRPr lang="fr-FR"/>
        </a:p>
      </dgm:t>
    </dgm:pt>
    <dgm:pt modelId="{77C02CF2-418B-4349-BD10-892D251A5008}">
      <dgm:prSet phldrT="[Texte]"/>
      <dgm:spPr>
        <a:ln>
          <a:solidFill>
            <a:srgbClr val="71C525"/>
          </a:solidFill>
        </a:ln>
      </dgm:spPr>
      <dgm:t>
        <a:bodyPr/>
        <a:lstStyle/>
        <a:p>
          <a:r>
            <a:rPr lang="fr-FR" dirty="0" smtClean="0">
              <a:solidFill>
                <a:schemeClr val="accent1">
                  <a:lumMod val="75000"/>
                </a:schemeClr>
              </a:solidFill>
            </a:rPr>
            <a:t>Définir les besoins pour le développement de l’approvisionnement local pour la RHD.</a:t>
          </a:r>
          <a:endParaRPr lang="fr-FR" dirty="0">
            <a:solidFill>
              <a:schemeClr val="accent1">
                <a:lumMod val="75000"/>
              </a:schemeClr>
            </a:solidFill>
          </a:endParaRPr>
        </a:p>
      </dgm:t>
    </dgm:pt>
    <dgm:pt modelId="{EF60A2EA-92DE-4693-B760-7B7A1EB5894D}" type="parTrans" cxnId="{9290532F-1826-4EBF-BA1A-89DB93E48E8E}">
      <dgm:prSet/>
      <dgm:spPr/>
      <dgm:t>
        <a:bodyPr/>
        <a:lstStyle/>
        <a:p>
          <a:endParaRPr lang="fr-FR"/>
        </a:p>
      </dgm:t>
    </dgm:pt>
    <dgm:pt modelId="{EF656E03-E6C2-440F-9CDC-43ACB689A305}" type="sibTrans" cxnId="{9290532F-1826-4EBF-BA1A-89DB93E48E8E}">
      <dgm:prSet/>
      <dgm:spPr/>
      <dgm:t>
        <a:bodyPr/>
        <a:lstStyle/>
        <a:p>
          <a:endParaRPr lang="fr-FR"/>
        </a:p>
      </dgm:t>
    </dgm:pt>
    <dgm:pt modelId="{65D7E44D-FBE8-47D8-8A6A-F014B88199EE}" type="pres">
      <dgm:prSet presAssocID="{467DB58B-CB6F-425A-B86D-79891663C58B}" presName="linearFlow" presStyleCnt="0">
        <dgm:presLayoutVars>
          <dgm:dir/>
          <dgm:animLvl val="lvl"/>
          <dgm:resizeHandles val="exact"/>
        </dgm:presLayoutVars>
      </dgm:prSet>
      <dgm:spPr/>
      <dgm:t>
        <a:bodyPr/>
        <a:lstStyle/>
        <a:p>
          <a:endParaRPr lang="fr-FR"/>
        </a:p>
      </dgm:t>
    </dgm:pt>
    <dgm:pt modelId="{EC64DF62-2769-42D2-B60D-8040DE99B101}" type="pres">
      <dgm:prSet presAssocID="{B5744791-2E81-47D0-8F1A-93C7330F0EB6}" presName="composite" presStyleCnt="0"/>
      <dgm:spPr/>
      <dgm:t>
        <a:bodyPr/>
        <a:lstStyle/>
        <a:p>
          <a:endParaRPr lang="fr-FR"/>
        </a:p>
      </dgm:t>
    </dgm:pt>
    <dgm:pt modelId="{26F3370C-F8C6-44F2-B183-B4D091087DB7}" type="pres">
      <dgm:prSet presAssocID="{B5744791-2E81-47D0-8F1A-93C7330F0EB6}" presName="parentText" presStyleLbl="alignNode1" presStyleIdx="0" presStyleCnt="5">
        <dgm:presLayoutVars>
          <dgm:chMax val="1"/>
          <dgm:bulletEnabled val="1"/>
        </dgm:presLayoutVars>
      </dgm:prSet>
      <dgm:spPr/>
      <dgm:t>
        <a:bodyPr/>
        <a:lstStyle/>
        <a:p>
          <a:endParaRPr lang="fr-FR"/>
        </a:p>
      </dgm:t>
    </dgm:pt>
    <dgm:pt modelId="{01467EE4-816D-4E82-BA0D-7BA3A675B8EA}" type="pres">
      <dgm:prSet presAssocID="{B5744791-2E81-47D0-8F1A-93C7330F0EB6}" presName="descendantText" presStyleLbl="alignAcc1" presStyleIdx="0" presStyleCnt="5" custLinFactNeighborX="4806" custLinFactNeighborY="-193">
        <dgm:presLayoutVars>
          <dgm:bulletEnabled val="1"/>
        </dgm:presLayoutVars>
      </dgm:prSet>
      <dgm:spPr/>
      <dgm:t>
        <a:bodyPr/>
        <a:lstStyle/>
        <a:p>
          <a:endParaRPr lang="fr-FR"/>
        </a:p>
      </dgm:t>
    </dgm:pt>
    <dgm:pt modelId="{A78AC3B1-E7BE-4AC6-9A5A-34A4FCBDC2A3}" type="pres">
      <dgm:prSet presAssocID="{DDD3EBCA-7B1E-47C8-99AE-297190146640}" presName="sp" presStyleCnt="0"/>
      <dgm:spPr/>
      <dgm:t>
        <a:bodyPr/>
        <a:lstStyle/>
        <a:p>
          <a:endParaRPr lang="fr-FR"/>
        </a:p>
      </dgm:t>
    </dgm:pt>
    <dgm:pt modelId="{92D2E177-231C-448B-8952-A22F3239F063}" type="pres">
      <dgm:prSet presAssocID="{75B9338D-F1AF-4828-ACDF-FAFAE717BECE}" presName="composite" presStyleCnt="0"/>
      <dgm:spPr/>
      <dgm:t>
        <a:bodyPr/>
        <a:lstStyle/>
        <a:p>
          <a:endParaRPr lang="fr-FR"/>
        </a:p>
      </dgm:t>
    </dgm:pt>
    <dgm:pt modelId="{AF85C4EA-0DDD-4FE2-BA2F-60ED0BDB3A90}" type="pres">
      <dgm:prSet presAssocID="{75B9338D-F1AF-4828-ACDF-FAFAE717BECE}" presName="parentText" presStyleLbl="alignNode1" presStyleIdx="1" presStyleCnt="5" custLinFactNeighborX="-1105" custLinFactNeighborY="-11822">
        <dgm:presLayoutVars>
          <dgm:chMax val="1"/>
          <dgm:bulletEnabled val="1"/>
        </dgm:presLayoutVars>
      </dgm:prSet>
      <dgm:spPr/>
      <dgm:t>
        <a:bodyPr/>
        <a:lstStyle/>
        <a:p>
          <a:endParaRPr lang="fr-FR"/>
        </a:p>
      </dgm:t>
    </dgm:pt>
    <dgm:pt modelId="{64883D18-01B4-40C2-8DA3-A8DAE11A4760}" type="pres">
      <dgm:prSet presAssocID="{75B9338D-F1AF-4828-ACDF-FAFAE717BECE}" presName="descendantText" presStyleLbl="alignAcc1" presStyleIdx="1" presStyleCnt="5" custLinFactNeighborY="-19739">
        <dgm:presLayoutVars>
          <dgm:bulletEnabled val="1"/>
        </dgm:presLayoutVars>
      </dgm:prSet>
      <dgm:spPr/>
      <dgm:t>
        <a:bodyPr/>
        <a:lstStyle/>
        <a:p>
          <a:endParaRPr lang="fr-FR"/>
        </a:p>
      </dgm:t>
    </dgm:pt>
    <dgm:pt modelId="{C9635894-801C-4FFF-B8F5-AD421BD40535}" type="pres">
      <dgm:prSet presAssocID="{A1B4EF46-0C73-46AF-BA1E-402895149F26}" presName="sp" presStyleCnt="0"/>
      <dgm:spPr/>
      <dgm:t>
        <a:bodyPr/>
        <a:lstStyle/>
        <a:p>
          <a:endParaRPr lang="fr-FR"/>
        </a:p>
      </dgm:t>
    </dgm:pt>
    <dgm:pt modelId="{EB0011E0-5799-4B41-AB59-669A8A68EB6A}" type="pres">
      <dgm:prSet presAssocID="{A85F134D-4CDF-49B4-B87B-E18B4FC49593}" presName="composite" presStyleCnt="0"/>
      <dgm:spPr/>
      <dgm:t>
        <a:bodyPr/>
        <a:lstStyle/>
        <a:p>
          <a:endParaRPr lang="fr-FR"/>
        </a:p>
      </dgm:t>
    </dgm:pt>
    <dgm:pt modelId="{D435FB3E-0818-462B-BCCF-6222E3F6AB47}" type="pres">
      <dgm:prSet presAssocID="{A85F134D-4CDF-49B4-B87B-E18B4FC49593}" presName="parentText" presStyleLbl="alignNode1" presStyleIdx="2" presStyleCnt="5" custLinFactNeighborX="0" custLinFactNeighborY="-25542">
        <dgm:presLayoutVars>
          <dgm:chMax val="1"/>
          <dgm:bulletEnabled val="1"/>
        </dgm:presLayoutVars>
      </dgm:prSet>
      <dgm:spPr/>
      <dgm:t>
        <a:bodyPr/>
        <a:lstStyle/>
        <a:p>
          <a:endParaRPr lang="fr-FR"/>
        </a:p>
      </dgm:t>
    </dgm:pt>
    <dgm:pt modelId="{1DFEC752-F2FB-4AAA-AC25-464E3C1E4607}" type="pres">
      <dgm:prSet presAssocID="{A85F134D-4CDF-49B4-B87B-E18B4FC49593}" presName="descendantText" presStyleLbl="alignAcc1" presStyleIdx="2" presStyleCnt="5" custLinFactNeighborY="-39284">
        <dgm:presLayoutVars>
          <dgm:bulletEnabled val="1"/>
        </dgm:presLayoutVars>
      </dgm:prSet>
      <dgm:spPr/>
      <dgm:t>
        <a:bodyPr/>
        <a:lstStyle/>
        <a:p>
          <a:endParaRPr lang="fr-FR"/>
        </a:p>
      </dgm:t>
    </dgm:pt>
    <dgm:pt modelId="{79287786-C577-4AC4-910C-8C6AFA1C2922}" type="pres">
      <dgm:prSet presAssocID="{F5E2E04E-2B93-413E-A733-D1F6A532E375}" presName="sp" presStyleCnt="0"/>
      <dgm:spPr/>
      <dgm:t>
        <a:bodyPr/>
        <a:lstStyle/>
        <a:p>
          <a:endParaRPr lang="fr-FR"/>
        </a:p>
      </dgm:t>
    </dgm:pt>
    <dgm:pt modelId="{EFA9E817-92A6-43D0-9B1E-23915165E30E}" type="pres">
      <dgm:prSet presAssocID="{9956C700-CF2C-42A2-AFD3-A07912C28A55}" presName="composite" presStyleCnt="0"/>
      <dgm:spPr/>
      <dgm:t>
        <a:bodyPr/>
        <a:lstStyle/>
        <a:p>
          <a:endParaRPr lang="fr-FR"/>
        </a:p>
      </dgm:t>
    </dgm:pt>
    <dgm:pt modelId="{4870657B-2AC7-40F5-84E0-D6D3041BC37D}" type="pres">
      <dgm:prSet presAssocID="{9956C700-CF2C-42A2-AFD3-A07912C28A55}" presName="parentText" presStyleLbl="alignNode1" presStyleIdx="3" presStyleCnt="5" custLinFactNeighborY="-37526">
        <dgm:presLayoutVars>
          <dgm:chMax val="1"/>
          <dgm:bulletEnabled val="1"/>
        </dgm:presLayoutVars>
      </dgm:prSet>
      <dgm:spPr/>
      <dgm:t>
        <a:bodyPr/>
        <a:lstStyle/>
        <a:p>
          <a:endParaRPr lang="fr-FR"/>
        </a:p>
      </dgm:t>
    </dgm:pt>
    <dgm:pt modelId="{09923B25-9C2B-4947-91EE-D7AB24B63BF2}" type="pres">
      <dgm:prSet presAssocID="{9956C700-CF2C-42A2-AFD3-A07912C28A55}" presName="descendantText" presStyleLbl="alignAcc1" presStyleIdx="3" presStyleCnt="5" custLinFactNeighborY="-58830">
        <dgm:presLayoutVars>
          <dgm:bulletEnabled val="1"/>
        </dgm:presLayoutVars>
      </dgm:prSet>
      <dgm:spPr/>
      <dgm:t>
        <a:bodyPr/>
        <a:lstStyle/>
        <a:p>
          <a:endParaRPr lang="fr-FR"/>
        </a:p>
      </dgm:t>
    </dgm:pt>
    <dgm:pt modelId="{F6E9508B-0D25-446F-AAC8-DF2C37AEDF77}" type="pres">
      <dgm:prSet presAssocID="{88746322-E453-433A-9EA0-F669CE3D3359}" presName="sp" presStyleCnt="0"/>
      <dgm:spPr/>
      <dgm:t>
        <a:bodyPr/>
        <a:lstStyle/>
        <a:p>
          <a:endParaRPr lang="fr-FR"/>
        </a:p>
      </dgm:t>
    </dgm:pt>
    <dgm:pt modelId="{2ED95C30-A457-46E6-A572-32B8254E7745}" type="pres">
      <dgm:prSet presAssocID="{D5D94D4D-3AC4-4F0E-8749-DBFBD812ED55}" presName="composite" presStyleCnt="0"/>
      <dgm:spPr/>
      <dgm:t>
        <a:bodyPr/>
        <a:lstStyle/>
        <a:p>
          <a:endParaRPr lang="fr-FR"/>
        </a:p>
      </dgm:t>
    </dgm:pt>
    <dgm:pt modelId="{D7A9EDF1-3C80-48A4-A1D8-53192E8EF1C8}" type="pres">
      <dgm:prSet presAssocID="{D5D94D4D-3AC4-4F0E-8749-DBFBD812ED55}" presName="parentText" presStyleLbl="alignNode1" presStyleIdx="4" presStyleCnt="5" custLinFactNeighborY="-50231">
        <dgm:presLayoutVars>
          <dgm:chMax val="1"/>
          <dgm:bulletEnabled val="1"/>
        </dgm:presLayoutVars>
      </dgm:prSet>
      <dgm:spPr/>
      <dgm:t>
        <a:bodyPr/>
        <a:lstStyle/>
        <a:p>
          <a:endParaRPr lang="fr-FR"/>
        </a:p>
      </dgm:t>
    </dgm:pt>
    <dgm:pt modelId="{47634D8F-165D-434F-A967-7F1925BE314A}" type="pres">
      <dgm:prSet presAssocID="{D5D94D4D-3AC4-4F0E-8749-DBFBD812ED55}" presName="descendantText" presStyleLbl="alignAcc1" presStyleIdx="4" presStyleCnt="5" custLinFactNeighborY="-78376">
        <dgm:presLayoutVars>
          <dgm:bulletEnabled val="1"/>
        </dgm:presLayoutVars>
      </dgm:prSet>
      <dgm:spPr/>
      <dgm:t>
        <a:bodyPr/>
        <a:lstStyle/>
        <a:p>
          <a:endParaRPr lang="fr-FR"/>
        </a:p>
      </dgm:t>
    </dgm:pt>
  </dgm:ptLst>
  <dgm:cxnLst>
    <dgm:cxn modelId="{8A7B5148-7A3D-4425-8B9A-3A36EBBAF112}" srcId="{75B9338D-F1AF-4828-ACDF-FAFAE717BECE}" destId="{7301948D-4BBC-4741-9396-27564571CC97}" srcOrd="1" destOrd="0" parTransId="{6E228094-6C66-41B8-9589-0FBE4D10C25D}" sibTransId="{B2BFBE26-7948-485C-8837-A9D7C720E555}"/>
    <dgm:cxn modelId="{4C339AB1-1129-421C-B47D-DEE30D55959F}" type="presOf" srcId="{D5D94D4D-3AC4-4F0E-8749-DBFBD812ED55}" destId="{D7A9EDF1-3C80-48A4-A1D8-53192E8EF1C8}" srcOrd="0" destOrd="0" presId="urn:microsoft.com/office/officeart/2005/8/layout/chevron2"/>
    <dgm:cxn modelId="{8AF7BA0E-16F9-4E97-B1BB-3A0471140B10}" type="presOf" srcId="{C6DDA78F-29C1-4D94-B467-B876B5BA399D}" destId="{01467EE4-816D-4E82-BA0D-7BA3A675B8EA}" srcOrd="0" destOrd="0" presId="urn:microsoft.com/office/officeart/2005/8/layout/chevron2"/>
    <dgm:cxn modelId="{62D3C07F-BB64-414C-9D89-F5627527B49B}" type="presOf" srcId="{13E9BB49-2158-460C-9B3A-2BF3D40281D0}" destId="{09923B25-9C2B-4947-91EE-D7AB24B63BF2}" srcOrd="0" destOrd="1" presId="urn:microsoft.com/office/officeart/2005/8/layout/chevron2"/>
    <dgm:cxn modelId="{EED9DB3B-D750-4DDB-A0B2-0D583E7C7468}" srcId="{9956C700-CF2C-42A2-AFD3-A07912C28A55}" destId="{13E9BB49-2158-460C-9B3A-2BF3D40281D0}" srcOrd="1" destOrd="0" parTransId="{ABBFBC2B-0C14-4C72-8EFC-5165419D512B}" sibTransId="{B4BFDDA0-82BC-4916-8C14-A9B9547023D0}"/>
    <dgm:cxn modelId="{1236CA7C-BFEC-42EE-B15E-69F629AA2CD9}" type="presOf" srcId="{A85F134D-4CDF-49B4-B87B-E18B4FC49593}" destId="{D435FB3E-0818-462B-BCCF-6222E3F6AB47}" srcOrd="0" destOrd="0" presId="urn:microsoft.com/office/officeart/2005/8/layout/chevron2"/>
    <dgm:cxn modelId="{C05E4E49-B596-4F91-92AD-009E5EE0F027}" srcId="{75B9338D-F1AF-4828-ACDF-FAFAE717BECE}" destId="{94FCF9D7-AEA6-4119-9E80-4A2F52BD8AEE}" srcOrd="0" destOrd="0" parTransId="{FFC996F6-0FA7-4050-95C8-82C4E0E766BB}" sibTransId="{6765049D-9A60-43AF-8BC2-4DA49BEC392E}"/>
    <dgm:cxn modelId="{CA430131-17EE-4BC0-ACF2-A3D920F7B6B3}" srcId="{467DB58B-CB6F-425A-B86D-79891663C58B}" destId="{75B9338D-F1AF-4828-ACDF-FAFAE717BECE}" srcOrd="1" destOrd="0" parTransId="{9A6639AE-A18A-4860-AE27-2E27AC055D15}" sibTransId="{A1B4EF46-0C73-46AF-BA1E-402895149F26}"/>
    <dgm:cxn modelId="{5D88DAAB-4258-4DAC-BA2C-78C1B9E94364}" type="presOf" srcId="{94FCF9D7-AEA6-4119-9E80-4A2F52BD8AEE}" destId="{64883D18-01B4-40C2-8DA3-A8DAE11A4760}" srcOrd="0" destOrd="0" presId="urn:microsoft.com/office/officeart/2005/8/layout/chevron2"/>
    <dgm:cxn modelId="{809A39FF-2ABA-4D2B-9C47-12EF1912813D}" type="presOf" srcId="{7301948D-4BBC-4741-9396-27564571CC97}" destId="{64883D18-01B4-40C2-8DA3-A8DAE11A4760}" srcOrd="0" destOrd="1" presId="urn:microsoft.com/office/officeart/2005/8/layout/chevron2"/>
    <dgm:cxn modelId="{B047070F-1BFF-4E7F-B8D5-AC4BAA03E463}" type="presOf" srcId="{B610E1B1-D08D-449C-8BDF-7B3BC8F52DF6}" destId="{1DFEC752-F2FB-4AAA-AC25-464E3C1E4607}" srcOrd="0" destOrd="1" presId="urn:microsoft.com/office/officeart/2005/8/layout/chevron2"/>
    <dgm:cxn modelId="{9290532F-1826-4EBF-BA1A-89DB93E48E8E}" srcId="{D5D94D4D-3AC4-4F0E-8749-DBFBD812ED55}" destId="{77C02CF2-418B-4349-BD10-892D251A5008}" srcOrd="1" destOrd="0" parTransId="{EF60A2EA-92DE-4693-B760-7B7A1EB5894D}" sibTransId="{EF656E03-E6C2-440F-9CDC-43ACB689A305}"/>
    <dgm:cxn modelId="{A0E9B66B-54E7-411F-B9DD-12C8BA64F073}" type="presOf" srcId="{76217343-EF3F-402F-B2FE-4A824E324A10}" destId="{01467EE4-816D-4E82-BA0D-7BA3A675B8EA}" srcOrd="0" destOrd="1" presId="urn:microsoft.com/office/officeart/2005/8/layout/chevron2"/>
    <dgm:cxn modelId="{C1E34820-96B0-4A0A-AE2F-05CCF67B0051}" srcId="{B5744791-2E81-47D0-8F1A-93C7330F0EB6}" destId="{C6DDA78F-29C1-4D94-B467-B876B5BA399D}" srcOrd="0" destOrd="0" parTransId="{515479A1-322E-4630-9AED-81B5115D7DCD}" sibTransId="{AED18F6E-DB2F-4BCE-A480-85D5C189F61C}"/>
    <dgm:cxn modelId="{C1DE59F8-F2FC-41B6-87AD-C37001FB25EA}" srcId="{467DB58B-CB6F-425A-B86D-79891663C58B}" destId="{D5D94D4D-3AC4-4F0E-8749-DBFBD812ED55}" srcOrd="4" destOrd="0" parTransId="{2A44D8C8-322A-4E2E-9647-A9CAB587339F}" sibTransId="{256CACC6-584E-4792-B75A-1FF2F0DF65D6}"/>
    <dgm:cxn modelId="{F584B35E-F523-41AC-ACAB-7A099A73B67D}" srcId="{467DB58B-CB6F-425A-B86D-79891663C58B}" destId="{9956C700-CF2C-42A2-AFD3-A07912C28A55}" srcOrd="3" destOrd="0" parTransId="{D94A83F3-EADD-4017-B5F7-A895E4371CD1}" sibTransId="{88746322-E453-433A-9EA0-F669CE3D3359}"/>
    <dgm:cxn modelId="{7F8E2298-AA48-40C5-ADE1-716C80AD9A20}" srcId="{A85F134D-4CDF-49B4-B87B-E18B4FC49593}" destId="{B610E1B1-D08D-449C-8BDF-7B3BC8F52DF6}" srcOrd="1" destOrd="0" parTransId="{02CC151B-F4CA-4AE9-9511-F4175F890FC2}" sibTransId="{3CC3BE4C-39A7-490B-B190-B5F87FB231B9}"/>
    <dgm:cxn modelId="{80752BD0-B16E-4ECE-866D-57FA82186A9F}" type="presOf" srcId="{75B9338D-F1AF-4828-ACDF-FAFAE717BECE}" destId="{AF85C4EA-0DDD-4FE2-BA2F-60ED0BDB3A90}" srcOrd="0" destOrd="0" presId="urn:microsoft.com/office/officeart/2005/8/layout/chevron2"/>
    <dgm:cxn modelId="{BB21706B-DC38-4A2B-8B22-7D8610DC9CD2}" srcId="{B5744791-2E81-47D0-8F1A-93C7330F0EB6}" destId="{76217343-EF3F-402F-B2FE-4A824E324A10}" srcOrd="1" destOrd="0" parTransId="{AC0C4D79-699E-4855-86FB-BE23EAAD5617}" sibTransId="{94DC6202-40BB-4F68-8346-560EAD60CCC9}"/>
    <dgm:cxn modelId="{F0215267-E509-44F1-BE06-B203EAF0A352}" type="presOf" srcId="{879827A7-6D07-4F4C-85C2-1E3E0263ADB7}" destId="{47634D8F-165D-434F-A967-7F1925BE314A}" srcOrd="0" destOrd="0" presId="urn:microsoft.com/office/officeart/2005/8/layout/chevron2"/>
    <dgm:cxn modelId="{ADDBB79D-332F-4E69-9BFF-C3725F610CD2}" srcId="{467DB58B-CB6F-425A-B86D-79891663C58B}" destId="{A85F134D-4CDF-49B4-B87B-E18B4FC49593}" srcOrd="2" destOrd="0" parTransId="{1F50578F-FEA0-4813-BB59-ACE727B5BC62}" sibTransId="{F5E2E04E-2B93-413E-A733-D1F6A532E375}"/>
    <dgm:cxn modelId="{BE5A28F8-C5DA-4577-904C-ABC0A7699870}" type="presOf" srcId="{2F00E857-D435-40EB-B5EC-391355618CA7}" destId="{09923B25-9C2B-4947-91EE-D7AB24B63BF2}" srcOrd="0" destOrd="0" presId="urn:microsoft.com/office/officeart/2005/8/layout/chevron2"/>
    <dgm:cxn modelId="{F744E0AF-6AB4-4F33-BA2C-26A3B0834649}" type="presOf" srcId="{77C02CF2-418B-4349-BD10-892D251A5008}" destId="{47634D8F-165D-434F-A967-7F1925BE314A}" srcOrd="0" destOrd="1" presId="urn:microsoft.com/office/officeart/2005/8/layout/chevron2"/>
    <dgm:cxn modelId="{5FC838C7-8ED8-43AD-A386-D2810E1131AE}" type="presOf" srcId="{9956C700-CF2C-42A2-AFD3-A07912C28A55}" destId="{4870657B-2AC7-40F5-84E0-D6D3041BC37D}" srcOrd="0" destOrd="0" presId="urn:microsoft.com/office/officeart/2005/8/layout/chevron2"/>
    <dgm:cxn modelId="{94C9F358-2BDC-4E24-A5CC-F88C1B3C04D1}" srcId="{467DB58B-CB6F-425A-B86D-79891663C58B}" destId="{B5744791-2E81-47D0-8F1A-93C7330F0EB6}" srcOrd="0" destOrd="0" parTransId="{3CACCA39-01FB-4E56-AE36-029760DB6F56}" sibTransId="{DDD3EBCA-7B1E-47C8-99AE-297190146640}"/>
    <dgm:cxn modelId="{E48CD4EB-F8CB-4A17-A9C7-8DB906647E8A}" type="presOf" srcId="{DC8D06D0-3A77-48AD-B5B5-A86E248B3193}" destId="{1DFEC752-F2FB-4AAA-AC25-464E3C1E4607}" srcOrd="0" destOrd="0" presId="urn:microsoft.com/office/officeart/2005/8/layout/chevron2"/>
    <dgm:cxn modelId="{E5B81C94-0EB8-4635-8569-23B39F22E965}" srcId="{D5D94D4D-3AC4-4F0E-8749-DBFBD812ED55}" destId="{879827A7-6D07-4F4C-85C2-1E3E0263ADB7}" srcOrd="0" destOrd="0" parTransId="{239843A3-02C4-4F2C-A2FA-E363E2B5C04D}" sibTransId="{497A91C0-BF2B-491E-AFFD-74E35265B2D8}"/>
    <dgm:cxn modelId="{FBDE1C27-CF5A-4C00-BC34-ED0445B1A4F7}" srcId="{9956C700-CF2C-42A2-AFD3-A07912C28A55}" destId="{2F00E857-D435-40EB-B5EC-391355618CA7}" srcOrd="0" destOrd="0" parTransId="{6F625F08-7370-45D4-AA62-4E0B642DD9CB}" sibTransId="{7018BB4C-617F-4B9A-B1D5-50DC701E1D12}"/>
    <dgm:cxn modelId="{DDD8E2AA-EACD-4C2D-A197-4E5EB30AC547}" type="presOf" srcId="{B5744791-2E81-47D0-8F1A-93C7330F0EB6}" destId="{26F3370C-F8C6-44F2-B183-B4D091087DB7}" srcOrd="0" destOrd="0" presId="urn:microsoft.com/office/officeart/2005/8/layout/chevron2"/>
    <dgm:cxn modelId="{FB0C03B8-7AAF-4C7A-8F41-3226E58DAF4A}" srcId="{A85F134D-4CDF-49B4-B87B-E18B4FC49593}" destId="{DC8D06D0-3A77-48AD-B5B5-A86E248B3193}" srcOrd="0" destOrd="0" parTransId="{C785137C-B459-4F32-839D-D40647B1304A}" sibTransId="{037FC7CD-1C66-45F4-9498-B206E8281922}"/>
    <dgm:cxn modelId="{868110A8-B1AD-4708-95A9-156D1990143B}" type="presOf" srcId="{467DB58B-CB6F-425A-B86D-79891663C58B}" destId="{65D7E44D-FBE8-47D8-8A6A-F014B88199EE}" srcOrd="0" destOrd="0" presId="urn:microsoft.com/office/officeart/2005/8/layout/chevron2"/>
    <dgm:cxn modelId="{2E8C5F63-DA7D-49B3-82AF-A80B7A3713F7}" type="presParOf" srcId="{65D7E44D-FBE8-47D8-8A6A-F014B88199EE}" destId="{EC64DF62-2769-42D2-B60D-8040DE99B101}" srcOrd="0" destOrd="0" presId="urn:microsoft.com/office/officeart/2005/8/layout/chevron2"/>
    <dgm:cxn modelId="{BBA3FBF5-2C76-4F15-BCB4-FEB73232654A}" type="presParOf" srcId="{EC64DF62-2769-42D2-B60D-8040DE99B101}" destId="{26F3370C-F8C6-44F2-B183-B4D091087DB7}" srcOrd="0" destOrd="0" presId="urn:microsoft.com/office/officeart/2005/8/layout/chevron2"/>
    <dgm:cxn modelId="{D98CB111-366E-4767-9CC3-0AB1E2A1A4BB}" type="presParOf" srcId="{EC64DF62-2769-42D2-B60D-8040DE99B101}" destId="{01467EE4-816D-4E82-BA0D-7BA3A675B8EA}" srcOrd="1" destOrd="0" presId="urn:microsoft.com/office/officeart/2005/8/layout/chevron2"/>
    <dgm:cxn modelId="{2222A1EE-4150-4D5D-97EE-1445CD02E077}" type="presParOf" srcId="{65D7E44D-FBE8-47D8-8A6A-F014B88199EE}" destId="{A78AC3B1-E7BE-4AC6-9A5A-34A4FCBDC2A3}" srcOrd="1" destOrd="0" presId="urn:microsoft.com/office/officeart/2005/8/layout/chevron2"/>
    <dgm:cxn modelId="{9C122A9F-0955-4EE2-8A20-787C25AE3F95}" type="presParOf" srcId="{65D7E44D-FBE8-47D8-8A6A-F014B88199EE}" destId="{92D2E177-231C-448B-8952-A22F3239F063}" srcOrd="2" destOrd="0" presId="urn:microsoft.com/office/officeart/2005/8/layout/chevron2"/>
    <dgm:cxn modelId="{83F8861F-3229-44C6-B456-3AF0F2361C71}" type="presParOf" srcId="{92D2E177-231C-448B-8952-A22F3239F063}" destId="{AF85C4EA-0DDD-4FE2-BA2F-60ED0BDB3A90}" srcOrd="0" destOrd="0" presId="urn:microsoft.com/office/officeart/2005/8/layout/chevron2"/>
    <dgm:cxn modelId="{C5E4208D-BFB4-46AC-9474-D0B340CCF8B1}" type="presParOf" srcId="{92D2E177-231C-448B-8952-A22F3239F063}" destId="{64883D18-01B4-40C2-8DA3-A8DAE11A4760}" srcOrd="1" destOrd="0" presId="urn:microsoft.com/office/officeart/2005/8/layout/chevron2"/>
    <dgm:cxn modelId="{A4B27A29-6AC5-42A3-A467-A714A2D465B2}" type="presParOf" srcId="{65D7E44D-FBE8-47D8-8A6A-F014B88199EE}" destId="{C9635894-801C-4FFF-B8F5-AD421BD40535}" srcOrd="3" destOrd="0" presId="urn:microsoft.com/office/officeart/2005/8/layout/chevron2"/>
    <dgm:cxn modelId="{6A789DC4-6DBE-44EE-A74F-13C40927659D}" type="presParOf" srcId="{65D7E44D-FBE8-47D8-8A6A-F014B88199EE}" destId="{EB0011E0-5799-4B41-AB59-669A8A68EB6A}" srcOrd="4" destOrd="0" presId="urn:microsoft.com/office/officeart/2005/8/layout/chevron2"/>
    <dgm:cxn modelId="{64386AAE-9E6E-4DF8-97FE-733A24D039B7}" type="presParOf" srcId="{EB0011E0-5799-4B41-AB59-669A8A68EB6A}" destId="{D435FB3E-0818-462B-BCCF-6222E3F6AB47}" srcOrd="0" destOrd="0" presId="urn:microsoft.com/office/officeart/2005/8/layout/chevron2"/>
    <dgm:cxn modelId="{7ADD7D12-3876-428E-AFB2-16453A3659E8}" type="presParOf" srcId="{EB0011E0-5799-4B41-AB59-669A8A68EB6A}" destId="{1DFEC752-F2FB-4AAA-AC25-464E3C1E4607}" srcOrd="1" destOrd="0" presId="urn:microsoft.com/office/officeart/2005/8/layout/chevron2"/>
    <dgm:cxn modelId="{7462A0F8-A68F-4F67-BEBA-6C8178CDC31F}" type="presParOf" srcId="{65D7E44D-FBE8-47D8-8A6A-F014B88199EE}" destId="{79287786-C577-4AC4-910C-8C6AFA1C2922}" srcOrd="5" destOrd="0" presId="urn:microsoft.com/office/officeart/2005/8/layout/chevron2"/>
    <dgm:cxn modelId="{F10B3692-25A8-4507-8967-7B655978A12D}" type="presParOf" srcId="{65D7E44D-FBE8-47D8-8A6A-F014B88199EE}" destId="{EFA9E817-92A6-43D0-9B1E-23915165E30E}" srcOrd="6" destOrd="0" presId="urn:microsoft.com/office/officeart/2005/8/layout/chevron2"/>
    <dgm:cxn modelId="{42445F77-EDB7-433C-8655-D0B4A625DA81}" type="presParOf" srcId="{EFA9E817-92A6-43D0-9B1E-23915165E30E}" destId="{4870657B-2AC7-40F5-84E0-D6D3041BC37D}" srcOrd="0" destOrd="0" presId="urn:microsoft.com/office/officeart/2005/8/layout/chevron2"/>
    <dgm:cxn modelId="{E819C3BC-6D6E-425D-B7E5-6F59AB82A2A0}" type="presParOf" srcId="{EFA9E817-92A6-43D0-9B1E-23915165E30E}" destId="{09923B25-9C2B-4947-91EE-D7AB24B63BF2}" srcOrd="1" destOrd="0" presId="urn:microsoft.com/office/officeart/2005/8/layout/chevron2"/>
    <dgm:cxn modelId="{21127D72-4238-4E71-9818-7C3FCA4A4430}" type="presParOf" srcId="{65D7E44D-FBE8-47D8-8A6A-F014B88199EE}" destId="{F6E9508B-0D25-446F-AAC8-DF2C37AEDF77}" srcOrd="7" destOrd="0" presId="urn:microsoft.com/office/officeart/2005/8/layout/chevron2"/>
    <dgm:cxn modelId="{948D8D99-9226-4BE6-940C-8CEFFDBE2A6B}" type="presParOf" srcId="{65D7E44D-FBE8-47D8-8A6A-F014B88199EE}" destId="{2ED95C30-A457-46E6-A572-32B8254E7745}" srcOrd="8" destOrd="0" presId="urn:microsoft.com/office/officeart/2005/8/layout/chevron2"/>
    <dgm:cxn modelId="{97C8D372-BE6D-4DB9-90F6-33AFAFAE8C7F}" type="presParOf" srcId="{2ED95C30-A457-46E6-A572-32B8254E7745}" destId="{D7A9EDF1-3C80-48A4-A1D8-53192E8EF1C8}" srcOrd="0" destOrd="0" presId="urn:microsoft.com/office/officeart/2005/8/layout/chevron2"/>
    <dgm:cxn modelId="{CEEBC1BE-30AD-45EE-A31F-1BE116A09547}" type="presParOf" srcId="{2ED95C30-A457-46E6-A572-32B8254E7745}" destId="{47634D8F-165D-434F-A967-7F1925BE314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3370C-F8C6-44F2-B183-B4D091087DB7}">
      <dsp:nvSpPr>
        <dsp:cNvPr id="0" name=""/>
        <dsp:cNvSpPr/>
      </dsp:nvSpPr>
      <dsp:spPr>
        <a:xfrm rot="5400000">
          <a:off x="-193045" y="194657"/>
          <a:ext cx="1286967" cy="900877"/>
        </a:xfrm>
        <a:prstGeom prst="chevron">
          <a:avLst/>
        </a:prstGeom>
        <a:solidFill>
          <a:srgbClr val="FF9900"/>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b="1" kern="1200" dirty="0" smtClean="0"/>
            <a:t>Bibliographie</a:t>
          </a:r>
          <a:endParaRPr lang="fr-FR" sz="900" b="1" kern="1200" dirty="0"/>
        </a:p>
      </dsp:txBody>
      <dsp:txXfrm rot="-5400000">
        <a:off x="1" y="452051"/>
        <a:ext cx="900877" cy="386090"/>
      </dsp:txXfrm>
    </dsp:sp>
    <dsp:sp modelId="{01467EE4-816D-4E82-BA0D-7BA3A675B8EA}">
      <dsp:nvSpPr>
        <dsp:cNvPr id="0" name=""/>
        <dsp:cNvSpPr/>
      </dsp:nvSpPr>
      <dsp:spPr>
        <a:xfrm rot="5400000">
          <a:off x="3848598" y="-2947721"/>
          <a:ext cx="836528" cy="6731970"/>
        </a:xfrm>
        <a:prstGeom prst="round2SameRect">
          <a:avLst/>
        </a:prstGeom>
        <a:solidFill>
          <a:schemeClr val="lt1">
            <a:alpha val="90000"/>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1600" kern="1200" dirty="0" smtClean="0">
              <a:solidFill>
                <a:schemeClr val="accent1">
                  <a:lumMod val="75000"/>
                </a:schemeClr>
              </a:solidFill>
            </a:rPr>
            <a:t>Contextualiser</a:t>
          </a:r>
          <a:endParaRPr lang="fr-FR" sz="1600" kern="1200" dirty="0">
            <a:solidFill>
              <a:schemeClr val="accent1">
                <a:lumMod val="75000"/>
              </a:schemeClr>
            </a:solidFill>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fr-FR" sz="1600" kern="1200" dirty="0" smtClean="0">
              <a:solidFill>
                <a:schemeClr val="accent1">
                  <a:lumMod val="75000"/>
                </a:schemeClr>
              </a:solidFill>
            </a:rPr>
            <a:t>Référencer les différentes études réalisées sur le Poitou-Charentes</a:t>
          </a:r>
          <a:endParaRPr lang="fr-FR" sz="1600" kern="1200" dirty="0">
            <a:solidFill>
              <a:schemeClr val="accent1">
                <a:lumMod val="75000"/>
              </a:schemeClr>
            </a:solidFill>
          </a:endParaRPr>
        </a:p>
      </dsp:txBody>
      <dsp:txXfrm rot="-5400000">
        <a:off x="900877" y="40836"/>
        <a:ext cx="6691134" cy="754856"/>
      </dsp:txXfrm>
    </dsp:sp>
    <dsp:sp modelId="{AF85C4EA-0DDD-4FE2-BA2F-60ED0BDB3A90}">
      <dsp:nvSpPr>
        <dsp:cNvPr id="0" name=""/>
        <dsp:cNvSpPr/>
      </dsp:nvSpPr>
      <dsp:spPr>
        <a:xfrm rot="5400000">
          <a:off x="-193045" y="1214130"/>
          <a:ext cx="1286967" cy="900877"/>
        </a:xfrm>
        <a:prstGeom prst="chevron">
          <a:avLst/>
        </a:prstGeom>
        <a:solidFill>
          <a:srgbClr val="FDD303"/>
        </a:solidFill>
        <a:ln w="25400" cap="flat" cmpd="sng" algn="ctr">
          <a:solidFill>
            <a:srgbClr val="FDD30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b="1" kern="1200" dirty="0" smtClean="0"/>
            <a:t>Enquête référents territoires des CA</a:t>
          </a:r>
          <a:endParaRPr lang="fr-FR" sz="900" b="1" kern="1200" dirty="0"/>
        </a:p>
      </dsp:txBody>
      <dsp:txXfrm rot="-5400000">
        <a:off x="1" y="1471524"/>
        <a:ext cx="900877" cy="386090"/>
      </dsp:txXfrm>
    </dsp:sp>
    <dsp:sp modelId="{64883D18-01B4-40C2-8DA3-A8DAE11A4760}">
      <dsp:nvSpPr>
        <dsp:cNvPr id="0" name=""/>
        <dsp:cNvSpPr/>
      </dsp:nvSpPr>
      <dsp:spPr>
        <a:xfrm rot="5400000">
          <a:off x="3848598" y="-1939613"/>
          <a:ext cx="836528" cy="6731970"/>
        </a:xfrm>
        <a:prstGeom prst="round2SameRect">
          <a:avLst/>
        </a:prstGeom>
        <a:solidFill>
          <a:schemeClr val="lt1">
            <a:alpha val="90000"/>
            <a:hueOff val="0"/>
            <a:satOff val="0"/>
            <a:lumOff val="0"/>
            <a:alphaOff val="0"/>
          </a:schemeClr>
        </a:solidFill>
        <a:ln w="25400" cap="flat" cmpd="sng" algn="ctr">
          <a:solidFill>
            <a:srgbClr val="FDD303"/>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solidFill>
                <a:schemeClr val="accent1">
                  <a:lumMod val="75000"/>
                </a:schemeClr>
              </a:solidFill>
            </a:rPr>
            <a:t>Recenser les acteurs  de l’offre en RHD  par département ou territoires (producteurs, IAA, atelier de transformation, plateforme ...)</a:t>
          </a:r>
          <a:endParaRPr lang="fr-FR" sz="1600" kern="1200" dirty="0">
            <a:solidFill>
              <a:schemeClr val="accent1">
                <a:lumMod val="75000"/>
              </a:schemeClr>
            </a:solidFill>
          </a:endParaRPr>
        </a:p>
        <a:p>
          <a:pPr marL="171450" lvl="1" indent="-171450" algn="l" defTabSz="711200">
            <a:lnSpc>
              <a:spcPct val="90000"/>
            </a:lnSpc>
            <a:spcBef>
              <a:spcPct val="0"/>
            </a:spcBef>
            <a:spcAft>
              <a:spcPct val="15000"/>
            </a:spcAft>
            <a:buChar char="••"/>
          </a:pPr>
          <a:r>
            <a:rPr lang="fr-FR" sz="1600" kern="1200" dirty="0" smtClean="0">
              <a:solidFill>
                <a:schemeClr val="accent1">
                  <a:lumMod val="75000"/>
                </a:schemeClr>
              </a:solidFill>
            </a:rPr>
            <a:t>Recenser les expériences en approvisionnement local pour la RHD</a:t>
          </a:r>
          <a:endParaRPr lang="fr-FR" sz="1600" kern="1200" dirty="0">
            <a:solidFill>
              <a:schemeClr val="accent1">
                <a:lumMod val="75000"/>
              </a:schemeClr>
            </a:solidFill>
          </a:endParaRPr>
        </a:p>
      </dsp:txBody>
      <dsp:txXfrm rot="-5400000">
        <a:off x="900877" y="1048944"/>
        <a:ext cx="6691134" cy="754856"/>
      </dsp:txXfrm>
    </dsp:sp>
    <dsp:sp modelId="{D435FB3E-0818-462B-BCCF-6222E3F6AB47}">
      <dsp:nvSpPr>
        <dsp:cNvPr id="0" name=""/>
        <dsp:cNvSpPr/>
      </dsp:nvSpPr>
      <dsp:spPr>
        <a:xfrm rot="5400000">
          <a:off x="-193045" y="2209176"/>
          <a:ext cx="1286967" cy="900877"/>
        </a:xfrm>
        <a:prstGeom prst="chevron">
          <a:avLst/>
        </a:prstGeom>
        <a:solidFill>
          <a:srgbClr val="E0E00A"/>
        </a:solidFill>
        <a:ln w="25400" cap="flat" cmpd="sng" algn="ctr">
          <a:solidFill>
            <a:srgbClr val="E0E0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b="1" kern="1200" dirty="0" smtClean="0"/>
            <a:t>Rencontres des acteurs</a:t>
          </a:r>
          <a:endParaRPr lang="fr-FR" sz="900" b="1" kern="1200" dirty="0"/>
        </a:p>
      </dsp:txBody>
      <dsp:txXfrm rot="-5400000">
        <a:off x="1" y="2466570"/>
        <a:ext cx="900877" cy="386090"/>
      </dsp:txXfrm>
    </dsp:sp>
    <dsp:sp modelId="{1DFEC752-F2FB-4AAA-AC25-464E3C1E4607}">
      <dsp:nvSpPr>
        <dsp:cNvPr id="0" name=""/>
        <dsp:cNvSpPr/>
      </dsp:nvSpPr>
      <dsp:spPr>
        <a:xfrm rot="5400000">
          <a:off x="3848598" y="-931494"/>
          <a:ext cx="836528" cy="6731970"/>
        </a:xfrm>
        <a:prstGeom prst="round2SameRect">
          <a:avLst/>
        </a:prstGeom>
        <a:solidFill>
          <a:schemeClr val="lt1">
            <a:alpha val="90000"/>
            <a:hueOff val="0"/>
            <a:satOff val="0"/>
            <a:lumOff val="0"/>
            <a:alphaOff val="0"/>
          </a:schemeClr>
        </a:solidFill>
        <a:ln w="25400" cap="flat" cmpd="sng" algn="ctr">
          <a:solidFill>
            <a:srgbClr val="E0E00A"/>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solidFill>
                <a:schemeClr val="accent1">
                  <a:lumMod val="75000"/>
                </a:schemeClr>
              </a:solidFill>
            </a:rPr>
            <a:t>Rencontrer une vingtaine d’acteurs (RDV, téléphone, mail, …)</a:t>
          </a:r>
          <a:endParaRPr lang="fr-FR" sz="1600" kern="1200" dirty="0">
            <a:solidFill>
              <a:schemeClr val="accent1">
                <a:lumMod val="75000"/>
              </a:schemeClr>
            </a:solidFill>
          </a:endParaRPr>
        </a:p>
        <a:p>
          <a:pPr marL="171450" lvl="1" indent="-171450" algn="l" defTabSz="711200">
            <a:lnSpc>
              <a:spcPct val="90000"/>
            </a:lnSpc>
            <a:spcBef>
              <a:spcPct val="0"/>
            </a:spcBef>
            <a:spcAft>
              <a:spcPct val="15000"/>
            </a:spcAft>
            <a:buChar char="••"/>
          </a:pPr>
          <a:r>
            <a:rPr lang="fr-FR" sz="1600" kern="1200" dirty="0" smtClean="0">
              <a:solidFill>
                <a:schemeClr val="accent1">
                  <a:lumMod val="75000"/>
                </a:schemeClr>
              </a:solidFill>
            </a:rPr>
            <a:t>Comprendre les expériences, réaliser des constats, définir les besoins</a:t>
          </a:r>
          <a:endParaRPr lang="fr-FR" sz="1600" kern="1200" dirty="0">
            <a:solidFill>
              <a:schemeClr val="accent1">
                <a:lumMod val="75000"/>
              </a:schemeClr>
            </a:solidFill>
          </a:endParaRPr>
        </a:p>
      </dsp:txBody>
      <dsp:txXfrm rot="-5400000">
        <a:off x="900877" y="2057063"/>
        <a:ext cx="6691134" cy="754856"/>
      </dsp:txXfrm>
    </dsp:sp>
    <dsp:sp modelId="{4870657B-2AC7-40F5-84E0-D6D3041BC37D}">
      <dsp:nvSpPr>
        <dsp:cNvPr id="0" name=""/>
        <dsp:cNvSpPr/>
      </dsp:nvSpPr>
      <dsp:spPr>
        <a:xfrm rot="5400000">
          <a:off x="-193045" y="3226564"/>
          <a:ext cx="1286967" cy="900877"/>
        </a:xfrm>
        <a:prstGeom prst="chevron">
          <a:avLst/>
        </a:prstGeom>
        <a:solidFill>
          <a:srgbClr val="B8DA10"/>
        </a:solidFill>
        <a:ln w="25400" cap="flat" cmpd="sng" algn="ctr">
          <a:solidFill>
            <a:srgbClr val="B8DA1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t>Enquête Lime </a:t>
          </a:r>
          <a:r>
            <a:rPr lang="fr-FR" sz="900" b="1" kern="1200" dirty="0" smtClean="0"/>
            <a:t>Survey</a:t>
          </a:r>
          <a:endParaRPr lang="fr-FR" sz="900" b="1" kern="1200" dirty="0"/>
        </a:p>
      </dsp:txBody>
      <dsp:txXfrm rot="-5400000">
        <a:off x="1" y="3483958"/>
        <a:ext cx="900877" cy="386090"/>
      </dsp:txXfrm>
    </dsp:sp>
    <dsp:sp modelId="{09923B25-9C2B-4947-91EE-D7AB24B63BF2}">
      <dsp:nvSpPr>
        <dsp:cNvPr id="0" name=""/>
        <dsp:cNvSpPr/>
      </dsp:nvSpPr>
      <dsp:spPr>
        <a:xfrm rot="5400000">
          <a:off x="3848598" y="76615"/>
          <a:ext cx="836528" cy="6731970"/>
        </a:xfrm>
        <a:prstGeom prst="round2SameRect">
          <a:avLst/>
        </a:prstGeom>
        <a:solidFill>
          <a:schemeClr val="lt1">
            <a:alpha val="90000"/>
            <a:hueOff val="0"/>
            <a:satOff val="0"/>
            <a:lumOff val="0"/>
            <a:alphaOff val="0"/>
          </a:schemeClr>
        </a:solidFill>
        <a:ln w="25400" cap="flat" cmpd="sng" algn="ctr">
          <a:solidFill>
            <a:srgbClr val="B8DA1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solidFill>
                <a:schemeClr val="accent1">
                  <a:lumMod val="75000"/>
                </a:schemeClr>
              </a:solidFill>
            </a:rPr>
            <a:t>S’adresser </a:t>
          </a:r>
          <a:r>
            <a:rPr lang="fr-FR" sz="1600" kern="1200" dirty="0" smtClean="0">
              <a:solidFill>
                <a:schemeClr val="accent1">
                  <a:lumMod val="75000"/>
                </a:schemeClr>
              </a:solidFill>
            </a:rPr>
            <a:t>au plus grand nombre d’acteur de la RHD</a:t>
          </a:r>
          <a:endParaRPr lang="fr-FR" sz="1600" kern="1200" dirty="0">
            <a:solidFill>
              <a:schemeClr val="accent1">
                <a:lumMod val="75000"/>
              </a:schemeClr>
            </a:solidFill>
          </a:endParaRPr>
        </a:p>
        <a:p>
          <a:pPr marL="171450" lvl="1" indent="-171450" algn="l" defTabSz="711200">
            <a:lnSpc>
              <a:spcPct val="90000"/>
            </a:lnSpc>
            <a:spcBef>
              <a:spcPct val="0"/>
            </a:spcBef>
            <a:spcAft>
              <a:spcPct val="15000"/>
            </a:spcAft>
            <a:buChar char="••"/>
          </a:pPr>
          <a:r>
            <a:rPr lang="fr-FR" sz="1600" kern="1200" dirty="0" smtClean="0">
              <a:solidFill>
                <a:schemeClr val="accent1">
                  <a:lumMod val="75000"/>
                </a:schemeClr>
              </a:solidFill>
            </a:rPr>
            <a:t>Référencer les expériences menées, définir les besoins des différents acteurs (offre et demande par filières et territoires)</a:t>
          </a:r>
          <a:endParaRPr lang="fr-FR" sz="1600" kern="1200" dirty="0">
            <a:solidFill>
              <a:schemeClr val="accent1">
                <a:lumMod val="75000"/>
              </a:schemeClr>
            </a:solidFill>
          </a:endParaRPr>
        </a:p>
      </dsp:txBody>
      <dsp:txXfrm rot="-5400000">
        <a:off x="900877" y="3065172"/>
        <a:ext cx="6691134" cy="754856"/>
      </dsp:txXfrm>
    </dsp:sp>
    <dsp:sp modelId="{D7A9EDF1-3C80-48A4-A1D8-53192E8EF1C8}">
      <dsp:nvSpPr>
        <dsp:cNvPr id="0" name=""/>
        <dsp:cNvSpPr/>
      </dsp:nvSpPr>
      <dsp:spPr>
        <a:xfrm rot="5400000">
          <a:off x="-193045" y="4234673"/>
          <a:ext cx="1286967" cy="900877"/>
        </a:xfrm>
        <a:prstGeom prst="chevron">
          <a:avLst/>
        </a:prstGeom>
        <a:solidFill>
          <a:srgbClr val="71C525"/>
        </a:solidFill>
        <a:ln w="25400" cap="flat" cmpd="sng" algn="ctr">
          <a:solidFill>
            <a:srgbClr val="71C52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t>Analyse</a:t>
          </a:r>
          <a:endParaRPr lang="fr-FR" sz="900" kern="1200" dirty="0"/>
        </a:p>
      </dsp:txBody>
      <dsp:txXfrm rot="-5400000">
        <a:off x="1" y="4492067"/>
        <a:ext cx="900877" cy="386090"/>
      </dsp:txXfrm>
    </dsp:sp>
    <dsp:sp modelId="{47634D8F-165D-434F-A967-7F1925BE314A}">
      <dsp:nvSpPr>
        <dsp:cNvPr id="0" name=""/>
        <dsp:cNvSpPr/>
      </dsp:nvSpPr>
      <dsp:spPr>
        <a:xfrm rot="5400000">
          <a:off x="3848598" y="1084725"/>
          <a:ext cx="836528" cy="6731970"/>
        </a:xfrm>
        <a:prstGeom prst="round2SameRect">
          <a:avLst/>
        </a:prstGeom>
        <a:solidFill>
          <a:schemeClr val="lt1">
            <a:alpha val="90000"/>
            <a:hueOff val="0"/>
            <a:satOff val="0"/>
            <a:lumOff val="0"/>
            <a:alphaOff val="0"/>
          </a:schemeClr>
        </a:solidFill>
        <a:ln w="25400" cap="flat" cmpd="sng" algn="ctr">
          <a:solidFill>
            <a:srgbClr val="71C525"/>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solidFill>
                <a:schemeClr val="accent1">
                  <a:lumMod val="75000"/>
                </a:schemeClr>
              </a:solidFill>
            </a:rPr>
            <a:t>Définir l’état des lieux de l’offre et de la demande.</a:t>
          </a:r>
          <a:endParaRPr lang="fr-FR" sz="1600" kern="1200" dirty="0">
            <a:solidFill>
              <a:schemeClr val="accent1">
                <a:lumMod val="75000"/>
              </a:schemeClr>
            </a:solidFill>
          </a:endParaRPr>
        </a:p>
        <a:p>
          <a:pPr marL="171450" lvl="1" indent="-171450" algn="l" defTabSz="711200">
            <a:lnSpc>
              <a:spcPct val="90000"/>
            </a:lnSpc>
            <a:spcBef>
              <a:spcPct val="0"/>
            </a:spcBef>
            <a:spcAft>
              <a:spcPct val="15000"/>
            </a:spcAft>
            <a:buChar char="••"/>
          </a:pPr>
          <a:r>
            <a:rPr lang="fr-FR" sz="1600" kern="1200" dirty="0" smtClean="0">
              <a:solidFill>
                <a:schemeClr val="accent1">
                  <a:lumMod val="75000"/>
                </a:schemeClr>
              </a:solidFill>
            </a:rPr>
            <a:t>Définir les besoins pour le développement de l’approvisionnement local pour la RHD.</a:t>
          </a:r>
          <a:endParaRPr lang="fr-FR" sz="1600" kern="1200" dirty="0">
            <a:solidFill>
              <a:schemeClr val="accent1">
                <a:lumMod val="75000"/>
              </a:schemeClr>
            </a:solidFill>
          </a:endParaRPr>
        </a:p>
      </dsp:txBody>
      <dsp:txXfrm rot="-5400000">
        <a:off x="900877" y="4073282"/>
        <a:ext cx="6691134" cy="7548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721B00-6FC2-41C5-8CC8-B9EEA04C504C}" type="datetimeFigureOut">
              <a:rPr lang="en-US" smtClean="0"/>
              <a:pPr/>
              <a:t>12/13/2015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498FED-E309-4234-8533-7FE78C077757}" type="slidenum">
              <a:rPr lang="en-US" smtClean="0"/>
              <a:pPr/>
              <a:t>‹N°›</a:t>
            </a:fld>
            <a:endParaRPr lang="en-US" dirty="0"/>
          </a:p>
        </p:txBody>
      </p:sp>
    </p:spTree>
    <p:extLst>
      <p:ext uri="{BB962C8B-B14F-4D97-AF65-F5344CB8AC3E}">
        <p14:creationId xmlns:p14="http://schemas.microsoft.com/office/powerpoint/2010/main" val="771017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4F934-0B1F-4A2D-B327-660F7F58F120}" type="datetimeFigureOut">
              <a:rPr lang="en-US" smtClean="0"/>
              <a:pPr/>
              <a:t>12/13/2015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4592BD-A84E-44A3-8DF7-E6ED0C1DA784}" type="slidenum">
              <a:rPr lang="en-US" smtClean="0"/>
              <a:pPr/>
              <a:t>‹N°›</a:t>
            </a:fld>
            <a:endParaRPr lang="en-US" dirty="0"/>
          </a:p>
        </p:txBody>
      </p:sp>
    </p:spTree>
    <p:extLst>
      <p:ext uri="{BB962C8B-B14F-4D97-AF65-F5344CB8AC3E}">
        <p14:creationId xmlns:p14="http://schemas.microsoft.com/office/powerpoint/2010/main" val="64173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Bonjour à </a:t>
            </a:r>
            <a:r>
              <a:rPr lang="en-US" dirty="0" err="1" smtClean="0"/>
              <a:t>tous</a:t>
            </a:r>
            <a:r>
              <a:rPr lang="en-US" dirty="0" smtClean="0"/>
              <a:t>,</a:t>
            </a:r>
          </a:p>
          <a:p>
            <a:r>
              <a:rPr lang="en-US" dirty="0" smtClean="0"/>
              <a:t>Anaïs</a:t>
            </a:r>
            <a:r>
              <a:rPr lang="en-US" baseline="0" dirty="0" smtClean="0"/>
              <a:t> Butet, je suis </a:t>
            </a:r>
            <a:r>
              <a:rPr lang="en-US" baseline="0" dirty="0" err="1" smtClean="0"/>
              <a:t>technicienne</a:t>
            </a:r>
            <a:r>
              <a:rPr lang="en-US" baseline="0" dirty="0" smtClean="0"/>
              <a:t> </a:t>
            </a:r>
            <a:r>
              <a:rPr lang="en-US" baseline="0" dirty="0" err="1" smtClean="0"/>
              <a:t>économie</a:t>
            </a:r>
            <a:r>
              <a:rPr lang="en-US" baseline="0" dirty="0" smtClean="0"/>
              <a:t> de </a:t>
            </a:r>
            <a:r>
              <a:rPr lang="en-US" baseline="0" dirty="0" err="1" smtClean="0"/>
              <a:t>proximité</a:t>
            </a:r>
            <a:r>
              <a:rPr lang="en-US" baseline="0" dirty="0" smtClean="0"/>
              <a:t> et </a:t>
            </a:r>
            <a:r>
              <a:rPr lang="en-US" baseline="0" dirty="0" err="1" smtClean="0"/>
              <a:t>évènementiels</a:t>
            </a:r>
            <a:r>
              <a:rPr lang="en-US" baseline="0" dirty="0" smtClean="0"/>
              <a:t> à la </a:t>
            </a:r>
            <a:r>
              <a:rPr lang="en-US" baseline="0" dirty="0" err="1" smtClean="0"/>
              <a:t>chambre</a:t>
            </a:r>
            <a:r>
              <a:rPr lang="en-US" baseline="0" dirty="0" smtClean="0"/>
              <a:t> </a:t>
            </a:r>
            <a:r>
              <a:rPr lang="en-US" baseline="0" dirty="0" err="1" smtClean="0"/>
              <a:t>d’agriculture</a:t>
            </a:r>
            <a:r>
              <a:rPr lang="en-US" baseline="0" dirty="0" smtClean="0"/>
              <a:t> des </a:t>
            </a:r>
            <a:r>
              <a:rPr lang="en-US" baseline="0" dirty="0" err="1" smtClean="0"/>
              <a:t>Deux-Sèvres</a:t>
            </a:r>
            <a:r>
              <a:rPr lang="en-US" baseline="0" dirty="0" smtClean="0"/>
              <a:t>, je </a:t>
            </a:r>
            <a:r>
              <a:rPr lang="en-US" baseline="0" dirty="0" err="1" smtClean="0"/>
              <a:t>m’occupe</a:t>
            </a:r>
            <a:r>
              <a:rPr lang="en-US" baseline="0" dirty="0" smtClean="0"/>
              <a:t> des MPP, du </a:t>
            </a:r>
            <a:r>
              <a:rPr lang="en-US" baseline="0" dirty="0" err="1" smtClean="0"/>
              <a:t>réseau</a:t>
            </a:r>
            <a:r>
              <a:rPr lang="en-US" baseline="0" dirty="0" smtClean="0"/>
              <a:t> </a:t>
            </a:r>
            <a:r>
              <a:rPr lang="en-US" baseline="0" dirty="0" err="1" smtClean="0"/>
              <a:t>Bienvenue</a:t>
            </a:r>
            <a:r>
              <a:rPr lang="en-US" baseline="0" dirty="0" smtClean="0"/>
              <a:t> à la </a:t>
            </a:r>
            <a:r>
              <a:rPr lang="en-US" baseline="0" dirty="0" err="1" smtClean="0"/>
              <a:t>ferme</a:t>
            </a:r>
            <a:r>
              <a:rPr lang="en-US" baseline="0" dirty="0" smtClean="0"/>
              <a:t>, je </a:t>
            </a:r>
            <a:r>
              <a:rPr lang="en-US" baseline="0" dirty="0" err="1" smtClean="0"/>
              <a:t>conseil</a:t>
            </a:r>
            <a:r>
              <a:rPr lang="en-US" baseline="0" dirty="0" smtClean="0"/>
              <a:t> des </a:t>
            </a:r>
            <a:r>
              <a:rPr lang="en-US" baseline="0" dirty="0" err="1" smtClean="0"/>
              <a:t>porteurs</a:t>
            </a:r>
            <a:r>
              <a:rPr lang="en-US" baseline="0" dirty="0" smtClean="0"/>
              <a:t> de </a:t>
            </a:r>
            <a:r>
              <a:rPr lang="en-US" baseline="0" dirty="0" err="1" smtClean="0"/>
              <a:t>projet</a:t>
            </a:r>
            <a:r>
              <a:rPr lang="en-US" baseline="0" dirty="0" smtClean="0"/>
              <a:t> en circuits-courts et </a:t>
            </a:r>
            <a:r>
              <a:rPr lang="en-US" baseline="0" dirty="0" err="1" smtClean="0"/>
              <a:t>agritourime</a:t>
            </a:r>
            <a:r>
              <a:rPr lang="en-US" baseline="0" dirty="0" smtClean="0"/>
              <a:t> et </a:t>
            </a:r>
            <a:r>
              <a:rPr lang="en-US" baseline="0" dirty="0" err="1" smtClean="0"/>
              <a:t>j’accompagne</a:t>
            </a:r>
            <a:r>
              <a:rPr lang="en-US" baseline="0" dirty="0" smtClean="0"/>
              <a:t> les </a:t>
            </a:r>
            <a:r>
              <a:rPr lang="en-US" baseline="0" dirty="0" err="1" smtClean="0"/>
              <a:t>projets</a:t>
            </a:r>
            <a:r>
              <a:rPr lang="en-US" baseline="0" dirty="0" smtClean="0"/>
              <a:t> </a:t>
            </a:r>
            <a:r>
              <a:rPr lang="en-US" baseline="0" dirty="0" err="1" smtClean="0"/>
              <a:t>d’économie</a:t>
            </a:r>
            <a:r>
              <a:rPr lang="en-US" baseline="0" dirty="0" smtClean="0"/>
              <a:t> de </a:t>
            </a:r>
            <a:r>
              <a:rPr lang="en-US" baseline="0" dirty="0" err="1" smtClean="0"/>
              <a:t>proximité</a:t>
            </a:r>
            <a:r>
              <a:rPr lang="en-US" baseline="0" dirty="0" smtClean="0"/>
              <a:t> </a:t>
            </a:r>
            <a:r>
              <a:rPr lang="en-US" baseline="0" dirty="0" err="1" smtClean="0"/>
              <a:t>auprès</a:t>
            </a:r>
            <a:r>
              <a:rPr lang="en-US" baseline="0" dirty="0" smtClean="0"/>
              <a:t> des </a:t>
            </a:r>
            <a:r>
              <a:rPr lang="en-US" baseline="0" dirty="0" err="1" smtClean="0"/>
              <a:t>collectivités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lgn="r" defTabSz="914400">
              <a:buNone/>
            </a:pPr>
            <a:fld id="{404592BD-A84E-44A3-8DF7-E6ED0C1DA784}" type="slidenum">
              <a:rPr lang="en-US" sz="1200" b="0" i="0">
                <a:latin typeface="Calibri"/>
                <a:ea typeface="+mn-ea"/>
                <a:cs typeface="+mn-cs"/>
              </a:rPr>
              <a:pPr algn="r" defTabSz="914400">
                <a:buNone/>
              </a:pPr>
              <a:t>1</a:t>
            </a:fld>
            <a:endParaRPr lang="en-US" sz="1200" b="0" i="0" dirty="0">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Concernant</a:t>
            </a:r>
            <a:r>
              <a:rPr lang="fr-FR" baseline="0" dirty="0" smtClean="0"/>
              <a:t> l’offre en Poitou-Charentes.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Si l’on s’intéresse aux Industries Agro-Alimentaires (IAA) de Poitou-Charentes pouvant participer à l’approvisionnement de proximité pour la RHD, on peut définir 6 catégories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Autres:</a:t>
            </a:r>
            <a:r>
              <a:rPr lang="fr-FR" sz="1200" kern="1200" baseline="0" dirty="0" smtClean="0">
                <a:solidFill>
                  <a:schemeClr val="tx1"/>
                </a:solidFill>
                <a:effectLst/>
                <a:latin typeface="+mn-lt"/>
                <a:ea typeface="+mn-ea"/>
                <a:cs typeface="+mn-cs"/>
              </a:rPr>
              <a:t> les condiments, assaisonnements, glaces, sorbets et eaux de table.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fontAlgn="auto"/>
            <a:r>
              <a:rPr lang="fr-FR" sz="1200" kern="1200" dirty="0" smtClean="0">
                <a:solidFill>
                  <a:schemeClr val="tx1"/>
                </a:solidFill>
                <a:effectLst/>
                <a:latin typeface="+mn-lt"/>
                <a:ea typeface="+mn-ea"/>
                <a:cs typeface="+mn-cs"/>
              </a:rPr>
              <a:t>A travers la répartition des Industries Agro-Alimentaires par EPCI, on s’aperçoit que certains territoires sont plus avantagés que d’autres par la présence d’IAA. De nombreuses EPCI n’ont que très peu d’IAA sur leur territoire, en effet  50 EPCI (77%) ont moins de 9 IAA, les 15 territoires restant ont entre 9 et 89 IAA. Une seule Communauté de Communes a plus de 40 IAA, il s’agit de la CC de l’Ile d’Oléron avec 88 entreprises de pêche en mer et 1 activité de fruits et légumes.</a:t>
            </a:r>
          </a:p>
          <a:p>
            <a:pPr fontAlgn="auto"/>
            <a:r>
              <a:rPr lang="fr-FR" sz="1200" kern="1200" dirty="0" smtClean="0">
                <a:solidFill>
                  <a:schemeClr val="tx1"/>
                </a:solidFill>
                <a:effectLst/>
                <a:latin typeface="+mn-lt"/>
                <a:ea typeface="+mn-ea"/>
                <a:cs typeface="+mn-cs"/>
              </a:rPr>
              <a:t> Cependant aucun territoire ne peut profiter d’IAA présent dans chaque catégorie de produits, au mieux, 5 catégories sont représentées, c’est le cas pour la Communauté de communes (CC) de l’Ile de Ré et la Communauté d’Agglomération (CA) du Bocage Bressuirais. 10,7% des EPCI de Poitou-Charentes ont 4 catégories de produits représentées. 70.6% des EPCI ont entre 1 et 3 catégories de produits de représentées sur leur territoire par la présence d’IAA. 15,4% des EPCI n’ont aucune IAA d’identifiée pour approvisionner la restauration hors domicile.  </a:t>
            </a:r>
          </a:p>
          <a:p>
            <a:endParaRPr lang="fr-FR" dirty="0" smtClean="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10</a:t>
            </a:fld>
            <a:endParaRPr lang="en-US" dirty="0"/>
          </a:p>
        </p:txBody>
      </p:sp>
    </p:spTree>
    <p:extLst>
      <p:ext uri="{BB962C8B-B14F-4D97-AF65-F5344CB8AC3E}">
        <p14:creationId xmlns:p14="http://schemas.microsoft.com/office/powerpoint/2010/main" val="11699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Sur ces différentes</a:t>
            </a:r>
            <a:r>
              <a:rPr lang="fr-FR" sz="1200" b="0" kern="1200" baseline="0" dirty="0" smtClean="0">
                <a:solidFill>
                  <a:schemeClr val="tx1"/>
                </a:solidFill>
                <a:effectLst/>
                <a:latin typeface="+mn-lt"/>
                <a:ea typeface="+mn-ea"/>
                <a:cs typeface="+mn-cs"/>
              </a:rPr>
              <a:t> cartes, vous pouvez visualiser la répartition des IAA par filières et par territoire. Plus les couleurs sont foncées et plus, il y a d’IAA sur le territoire.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baseline="0" dirty="0" smtClean="0">
                <a:solidFill>
                  <a:srgbClr val="FF0000"/>
                </a:solidFill>
                <a:effectLst/>
                <a:latin typeface="+mn-lt"/>
                <a:ea typeface="+mn-ea"/>
                <a:cs typeface="+mn-cs"/>
              </a:rPr>
              <a:t>P</a:t>
            </a:r>
            <a:r>
              <a:rPr lang="fr-FR" sz="1200" b="1" kern="1200" dirty="0" smtClean="0">
                <a:solidFill>
                  <a:srgbClr val="FF0000"/>
                </a:solidFill>
                <a:effectLst/>
                <a:latin typeface="+mn-lt"/>
                <a:ea typeface="+mn-ea"/>
                <a:cs typeface="+mn-cs"/>
              </a:rPr>
              <a:t>roduits carnés : </a:t>
            </a:r>
            <a:r>
              <a:rPr lang="fr-FR" sz="1200" b="0" kern="1200" dirty="0" smtClean="0">
                <a:solidFill>
                  <a:schemeClr val="tx1"/>
                </a:solidFill>
                <a:effectLst/>
                <a:latin typeface="+mn-lt"/>
                <a:ea typeface="+mn-ea"/>
                <a:cs typeface="+mn-cs"/>
              </a:rPr>
              <a:t>transformation, préparation industrielle et conservation de bovins, ovins, porcs, volailles, ... L’activité en produits carnés est assez bien répartie sur la région Poitou-Charentes avec 80 IAA sur 32 EPCI, cependant la Communauté d’Agglomération du Bocage Bressuirais (79) se démarque dans ce secteur avec 19 IAA recensées alors que l’ensemble des EPCI en compte entre 0 et 6.</a:t>
            </a:r>
          </a:p>
          <a:p>
            <a:pPr marL="0" marR="0" indent="0" algn="l" defTabSz="914400" rtl="0" eaLnBrk="1" fontAlgn="auto" latinLnBrk="0" hangingPunct="1">
              <a:lnSpc>
                <a:spcPct val="100000"/>
              </a:lnSpc>
              <a:spcBef>
                <a:spcPts val="0"/>
              </a:spcBef>
              <a:spcAft>
                <a:spcPts val="0"/>
              </a:spcAft>
              <a:buClrTx/>
              <a:buSzTx/>
              <a:buFontTx/>
              <a:buNone/>
              <a:tabLst/>
              <a:defRPr/>
            </a:pPr>
            <a:endParaRPr lang="fr-FR" b="0" dirty="0" smtClean="0">
              <a:effectLst/>
            </a:endParaRPr>
          </a:p>
          <a:p>
            <a:pPr fontAlgn="auto"/>
            <a:r>
              <a:rPr lang="fr-FR" sz="1200" b="1" kern="1200" dirty="0" smtClean="0">
                <a:solidFill>
                  <a:schemeClr val="tx1"/>
                </a:solidFill>
                <a:effectLst/>
                <a:latin typeface="+mn-lt"/>
                <a:ea typeface="+mn-ea"/>
                <a:cs typeface="+mn-cs"/>
              </a:rPr>
              <a:t>Fruits et légumes :</a:t>
            </a:r>
            <a:r>
              <a:rPr lang="fr-FR" sz="1200" kern="1200" dirty="0" smtClean="0">
                <a:solidFill>
                  <a:schemeClr val="tx1"/>
                </a:solidFill>
                <a:effectLst/>
                <a:latin typeface="+mn-lt"/>
                <a:ea typeface="+mn-ea"/>
                <a:cs typeface="+mn-cs"/>
              </a:rPr>
              <a:t> Cette catégorie regroupe les IAA de transformation et conservation de fruits, préparation de jus de fruits et légumes, autres transformations et conservations de légumes.</a:t>
            </a:r>
            <a:endParaRPr lang="fr-FR" dirty="0" smtClean="0">
              <a:effectLst/>
            </a:endParaRPr>
          </a:p>
          <a:p>
            <a:pPr fontAlgn="auto"/>
            <a:r>
              <a:rPr lang="fr-FR" sz="1200" b="0" kern="1200" dirty="0" smtClean="0">
                <a:solidFill>
                  <a:schemeClr val="tx1"/>
                </a:solidFill>
                <a:effectLst/>
                <a:latin typeface="+mn-lt"/>
                <a:ea typeface="+mn-ea"/>
                <a:cs typeface="+mn-cs"/>
              </a:rPr>
              <a:t>L’activité fruits et légumes n’est pas très développée en Poitou-Charentes (seulement 13 unités)</a:t>
            </a:r>
            <a:r>
              <a:rPr lang="fr-FR" sz="1200" kern="1200" dirty="0" smtClean="0">
                <a:solidFill>
                  <a:schemeClr val="tx1"/>
                </a:solidFill>
                <a:effectLst/>
                <a:latin typeface="+mn-lt"/>
                <a:ea typeface="+mn-ea"/>
                <a:cs typeface="+mn-cs"/>
              </a:rPr>
              <a:t>. 2 EPCI ont 2 IAA travaillant sur les fruits et légumes (Communauté de Communes de l’Ile de Ré et CC du Pays </a:t>
            </a:r>
            <a:r>
              <a:rPr lang="fr-FR" sz="1200" kern="1200" dirty="0" err="1" smtClean="0">
                <a:solidFill>
                  <a:schemeClr val="tx1"/>
                </a:solidFill>
                <a:effectLst/>
                <a:latin typeface="+mn-lt"/>
                <a:ea typeface="+mn-ea"/>
                <a:cs typeface="+mn-cs"/>
              </a:rPr>
              <a:t>Loudunnais</a:t>
            </a:r>
            <a:r>
              <a:rPr lang="fr-FR" sz="1200" kern="1200" dirty="0" smtClean="0">
                <a:solidFill>
                  <a:schemeClr val="tx1"/>
                </a:solidFill>
                <a:effectLst/>
                <a:latin typeface="+mn-lt"/>
                <a:ea typeface="+mn-ea"/>
                <a:cs typeface="+mn-cs"/>
              </a:rPr>
              <a:t>), 9 EPCI ont 1 unité et 54 n’en n’ont pas.</a:t>
            </a:r>
          </a:p>
          <a:p>
            <a:pPr fontAlgn="auto"/>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Produits laitiers :</a:t>
            </a:r>
            <a:r>
              <a:rPr lang="fr-FR" sz="1200" kern="1200" dirty="0" smtClean="0">
                <a:solidFill>
                  <a:schemeClr val="tx1"/>
                </a:solidFill>
                <a:effectLst/>
                <a:latin typeface="+mn-lt"/>
                <a:ea typeface="+mn-ea"/>
                <a:cs typeface="+mn-cs"/>
              </a:rPr>
              <a:t> lait, beurre, fromage et autres produits laitiers</a:t>
            </a:r>
            <a:r>
              <a:rPr lang="fr-FR" sz="1200" b="0" kern="1200" dirty="0" smtClean="0">
                <a:solidFill>
                  <a:schemeClr val="tx1"/>
                </a:solidFill>
                <a:effectLst/>
                <a:latin typeface="+mn-lt"/>
                <a:ea typeface="+mn-ea"/>
                <a:cs typeface="+mn-cs"/>
              </a:rPr>
              <a:t>. L’activité des produits laitiers est très développée en Deux-Sèvres </a:t>
            </a:r>
            <a:r>
              <a:rPr lang="fr-FR" sz="1200" kern="1200" dirty="0" smtClean="0">
                <a:solidFill>
                  <a:schemeClr val="tx1"/>
                </a:solidFill>
                <a:effectLst/>
                <a:latin typeface="+mn-lt"/>
                <a:ea typeface="+mn-ea"/>
                <a:cs typeface="+mn-cs"/>
              </a:rPr>
              <a:t>avec 21 unités sur 47 en Poitou-Charentes, 13 en Vienne et 13 en Charente et Charente-Maritime.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Produits de la pêche :</a:t>
            </a:r>
            <a:r>
              <a:rPr lang="fr-FR" sz="1200" kern="1200" dirty="0" smtClean="0">
                <a:solidFill>
                  <a:schemeClr val="tx1"/>
                </a:solidFill>
                <a:effectLst/>
                <a:latin typeface="+mn-lt"/>
                <a:ea typeface="+mn-ea"/>
                <a:cs typeface="+mn-cs"/>
              </a:rPr>
              <a:t> pêche en mer, pêche en eau douce, aquaculture en eau douce, transformation et conservation de poisson, crustacés et mollusques. On comptabilise 171 IAA sur les activités de la pêche en Poitou-Charentes, </a:t>
            </a:r>
            <a:r>
              <a:rPr lang="fr-FR" sz="1200" b="0" kern="1200" dirty="0" smtClean="0">
                <a:solidFill>
                  <a:schemeClr val="tx1"/>
                </a:solidFill>
                <a:effectLst/>
                <a:latin typeface="+mn-lt"/>
                <a:ea typeface="+mn-ea"/>
                <a:cs typeface="+mn-cs"/>
              </a:rPr>
              <a:t>sans surprise, 165 IAA des produits de la pêche sont situées en Charente-Maritime avec 4 CC ayant entre 7 et 88 IAA avec une grande majorité d’entreprises de pêche en mer.</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Céréales et produits de boulangeries :</a:t>
            </a:r>
            <a:r>
              <a:rPr lang="fr-FR" sz="1200" kern="1200" dirty="0" smtClean="0">
                <a:solidFill>
                  <a:schemeClr val="tx1"/>
                </a:solidFill>
                <a:effectLst/>
                <a:latin typeface="+mn-lt"/>
                <a:ea typeface="+mn-ea"/>
                <a:cs typeface="+mn-cs"/>
              </a:rPr>
              <a:t> farine, pain, biscuiterie, </a:t>
            </a:r>
            <a:r>
              <a:rPr lang="fr-FR" sz="1200" kern="1200" dirty="0" err="1" smtClean="0">
                <a:solidFill>
                  <a:schemeClr val="tx1"/>
                </a:solidFill>
                <a:effectLst/>
                <a:latin typeface="+mn-lt"/>
                <a:ea typeface="+mn-ea"/>
                <a:cs typeface="+mn-cs"/>
              </a:rPr>
              <a:t>patisserie</a:t>
            </a:r>
            <a:r>
              <a:rPr lang="fr-FR" sz="1200" kern="1200" dirty="0" smtClean="0">
                <a:solidFill>
                  <a:schemeClr val="tx1"/>
                </a:solidFill>
                <a:effectLst/>
                <a:latin typeface="+mn-lt"/>
                <a:ea typeface="+mn-ea"/>
                <a:cs typeface="+mn-cs"/>
              </a:rPr>
              <a:t>. 49 industries sont présentes sur le territoire </a:t>
            </a:r>
            <a:r>
              <a:rPr lang="fr-FR" sz="1200" b="0" kern="1200" dirty="0" err="1" smtClean="0">
                <a:solidFill>
                  <a:schemeClr val="tx1"/>
                </a:solidFill>
                <a:effectLst/>
                <a:latin typeface="+mn-lt"/>
                <a:ea typeface="+mn-ea"/>
                <a:cs typeface="+mn-cs"/>
              </a:rPr>
              <a:t>picto</a:t>
            </a:r>
            <a:r>
              <a:rPr lang="fr-FR" sz="1200" b="0" kern="1200" dirty="0" smtClean="0">
                <a:solidFill>
                  <a:schemeClr val="tx1"/>
                </a:solidFill>
                <a:effectLst/>
                <a:latin typeface="+mn-lt"/>
                <a:ea typeface="+mn-ea"/>
                <a:cs typeface="+mn-cs"/>
              </a:rPr>
              <a:t>-charentais, les activités céréales et boulangerie, </a:t>
            </a:r>
            <a:r>
              <a:rPr lang="fr-FR" sz="1200" b="0" kern="1200" dirty="0" err="1" smtClean="0">
                <a:solidFill>
                  <a:schemeClr val="tx1"/>
                </a:solidFill>
                <a:effectLst/>
                <a:latin typeface="+mn-lt"/>
                <a:ea typeface="+mn-ea"/>
                <a:cs typeface="+mn-cs"/>
              </a:rPr>
              <a:t>patisserie</a:t>
            </a:r>
            <a:r>
              <a:rPr lang="fr-FR" sz="1200" b="0" kern="1200" dirty="0" smtClean="0">
                <a:solidFill>
                  <a:schemeClr val="tx1"/>
                </a:solidFill>
                <a:effectLst/>
                <a:latin typeface="+mn-lt"/>
                <a:ea typeface="+mn-ea"/>
                <a:cs typeface="+mn-cs"/>
              </a:rPr>
              <a:t> sont plutôt centrées sur le nord de la région avec 7 communautés </a:t>
            </a:r>
            <a:r>
              <a:rPr lang="fr-FR" sz="1200" kern="1200" dirty="0" smtClean="0">
                <a:solidFill>
                  <a:schemeClr val="tx1"/>
                </a:solidFill>
                <a:effectLst/>
                <a:latin typeface="+mn-lt"/>
                <a:ea typeface="+mn-ea"/>
                <a:cs typeface="+mn-cs"/>
              </a:rPr>
              <a:t>de communes ayant entre 3 et 5 IAA sur la Vienne et les Deux-Sèvres. 36 EPCI n’ont pas d’IAA dans ce secteur sur leur territoire.</a:t>
            </a:r>
            <a:endParaRPr lang="fr-FR" dirty="0" smtClean="0">
              <a:effectLst/>
            </a:endParaRPr>
          </a:p>
          <a:p>
            <a:pPr fontAlgn="auto"/>
            <a:endParaRPr lang="fr-FR" dirty="0" smtClean="0">
              <a:effectLst/>
            </a:endParaRPr>
          </a:p>
          <a:p>
            <a:r>
              <a:rPr lang="fr-FR" sz="1200" b="1" kern="1200" dirty="0" smtClean="0">
                <a:solidFill>
                  <a:schemeClr val="tx1"/>
                </a:solidFill>
                <a:effectLst/>
                <a:latin typeface="+mn-lt"/>
                <a:ea typeface="+mn-ea"/>
                <a:cs typeface="+mn-cs"/>
              </a:rPr>
              <a:t>Autres produits :</a:t>
            </a:r>
            <a:r>
              <a:rPr lang="fr-FR" sz="1200" b="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les condiments, assaisonnements, glaces, sorbets et eaux de table représentent 13 unités de production sur 10 EPCI.</a:t>
            </a:r>
          </a:p>
          <a:p>
            <a:pPr fontAlgn="auto"/>
            <a:endParaRPr lang="fr-FR" dirty="0" smtClean="0">
              <a:effectLst/>
            </a:endParaRPr>
          </a:p>
          <a:p>
            <a:endParaRPr lang="fr-FR" dirty="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11</a:t>
            </a:fld>
            <a:endParaRPr lang="en-US" dirty="0"/>
          </a:p>
        </p:txBody>
      </p:sp>
    </p:spTree>
    <p:extLst>
      <p:ext uri="{BB962C8B-B14F-4D97-AF65-F5344CB8AC3E}">
        <p14:creationId xmlns:p14="http://schemas.microsoft.com/office/powerpoint/2010/main" val="2931162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12</a:t>
            </a:fld>
            <a:endParaRPr lang="en-US" dirty="0"/>
          </a:p>
        </p:txBody>
      </p:sp>
    </p:spTree>
    <p:extLst>
      <p:ext uri="{BB962C8B-B14F-4D97-AF65-F5344CB8AC3E}">
        <p14:creationId xmlns:p14="http://schemas.microsoft.com/office/powerpoint/2010/main" val="1798300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Voici la comparaison entre la production et la consommation des produits alimentaires</a:t>
            </a:r>
            <a:r>
              <a:rPr lang="fr-FR" baseline="0" dirty="0" smtClean="0"/>
              <a:t> en Poitou-Charentes.</a:t>
            </a:r>
          </a:p>
          <a:p>
            <a:r>
              <a:rPr lang="fr-FR" dirty="0" smtClean="0"/>
              <a:t>Vous</a:t>
            </a:r>
            <a:r>
              <a:rPr lang="fr-FR" baseline="0" dirty="0" smtClean="0"/>
              <a:t> pouvez remarquer que nous sommes excédentaires dans de nombreuses productions (viande bovine, viande ovine, lapins, volailles, lait de chèvre).</a:t>
            </a:r>
          </a:p>
          <a:p>
            <a:r>
              <a:rPr lang="fr-FR" baseline="0" dirty="0" smtClean="0"/>
              <a:t>Nous consommons autant d’œufs et lait de vache que ce qui est produit en P-C.</a:t>
            </a:r>
          </a:p>
          <a:p>
            <a:r>
              <a:rPr lang="fr-FR" baseline="0" dirty="0" smtClean="0"/>
              <a:t>Cependant, nous sommes déficitaires en viande porcine, en fruits et légumes mais également en viande de veau.</a:t>
            </a:r>
            <a:endParaRPr lang="fr-FR" dirty="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13</a:t>
            </a:fld>
            <a:endParaRPr lang="en-US" dirty="0"/>
          </a:p>
        </p:txBody>
      </p:sp>
    </p:spTree>
    <p:extLst>
      <p:ext uri="{BB962C8B-B14F-4D97-AF65-F5344CB8AC3E}">
        <p14:creationId xmlns:p14="http://schemas.microsoft.com/office/powerpoint/2010/main" val="179616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Voici la liste des acteurs enquêtées soit lors d’entretiens visuels ou téléphonique ou via l’enquête en ligne.</a:t>
            </a:r>
          </a:p>
          <a:p>
            <a:r>
              <a:rPr lang="fr-FR" baseline="0" dirty="0" smtClean="0"/>
              <a:t>Au total plus de 80 acteurs de structures différentes ont été enquêtées.</a:t>
            </a:r>
          </a:p>
          <a:p>
            <a:endParaRPr lang="fr-FR" baseline="0" dirty="0" smtClean="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14</a:t>
            </a:fld>
            <a:endParaRPr lang="en-US" dirty="0"/>
          </a:p>
        </p:txBody>
      </p:sp>
    </p:spTree>
    <p:extLst>
      <p:ext uri="{BB962C8B-B14F-4D97-AF65-F5344CB8AC3E}">
        <p14:creationId xmlns:p14="http://schemas.microsoft.com/office/powerpoint/2010/main" val="3387395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algn="l">
              <a:spcAft>
                <a:spcPts val="0"/>
              </a:spcAft>
            </a:pPr>
            <a:r>
              <a:rPr lang="fr-FR" sz="1200" b="0" dirty="0" smtClean="0">
                <a:solidFill>
                  <a:srgbClr val="FFFFFF"/>
                </a:solidFill>
                <a:effectLst/>
                <a:latin typeface="+mn-lt"/>
                <a:ea typeface="Calibri"/>
                <a:cs typeface="Times New Roman"/>
              </a:rPr>
              <a:t>Je</a:t>
            </a:r>
            <a:r>
              <a:rPr lang="fr-FR" sz="1200" b="0" baseline="0" dirty="0" smtClean="0">
                <a:solidFill>
                  <a:srgbClr val="FFFFFF"/>
                </a:solidFill>
                <a:effectLst/>
                <a:latin typeface="+mn-lt"/>
                <a:ea typeface="Calibri"/>
                <a:cs typeface="Times New Roman"/>
              </a:rPr>
              <a:t> vais vous présenter rapidement la synthèse de l’analyse des éléments recensés auprès des différents acteurs et complétées par les études et diagnostic existants.</a:t>
            </a:r>
          </a:p>
          <a:p>
            <a:pPr algn="l">
              <a:spcAft>
                <a:spcPts val="0"/>
              </a:spcAft>
            </a:pPr>
            <a:r>
              <a:rPr lang="fr-FR" sz="1200" b="0" baseline="0" dirty="0" smtClean="0">
                <a:solidFill>
                  <a:srgbClr val="FFFFFF"/>
                </a:solidFill>
                <a:effectLst/>
                <a:latin typeface="+mn-lt"/>
                <a:ea typeface="Calibri"/>
                <a:cs typeface="Times New Roman"/>
              </a:rPr>
              <a:t>Voici les pistes d’actions possibles par thématique, vous trouverez la synthèse complète  avec les freins  et facteurs de réussite dans le dossier qui vous a été remis. </a:t>
            </a:r>
          </a:p>
          <a:p>
            <a:pPr algn="l">
              <a:spcAft>
                <a:spcPts val="0"/>
              </a:spcAft>
            </a:pPr>
            <a:endParaRPr lang="fr-FR" sz="1200" b="0" baseline="0" dirty="0" smtClean="0">
              <a:solidFill>
                <a:srgbClr val="FFFFFF"/>
              </a:solidFill>
              <a:effectLst/>
              <a:latin typeface="+mn-lt"/>
              <a:ea typeface="Calibri"/>
              <a:cs typeface="Times New Roman"/>
            </a:endParaRPr>
          </a:p>
          <a:p>
            <a:pPr algn="l">
              <a:spcAft>
                <a:spcPts val="0"/>
              </a:spcAft>
            </a:pPr>
            <a:r>
              <a:rPr lang="fr-FR" sz="1200" b="1" dirty="0" smtClean="0">
                <a:solidFill>
                  <a:srgbClr val="FFFFFF"/>
                </a:solidFill>
                <a:effectLst/>
                <a:latin typeface="+mn-lt"/>
                <a:ea typeface="Calibri"/>
                <a:cs typeface="Times New Roman"/>
              </a:rPr>
              <a:t>Produits:</a:t>
            </a:r>
          </a:p>
          <a:p>
            <a:pPr algn="l">
              <a:spcAft>
                <a:spcPts val="0"/>
              </a:spcAft>
            </a:pPr>
            <a:r>
              <a:rPr lang="fr-FR" sz="1200" b="0" u="sng" dirty="0" smtClean="0">
                <a:solidFill>
                  <a:srgbClr val="FFFFFF"/>
                </a:solidFill>
                <a:effectLst/>
                <a:latin typeface="+mn-lt"/>
                <a:ea typeface="Calibri"/>
                <a:cs typeface="Times New Roman"/>
              </a:rPr>
              <a:t>Freins: </a:t>
            </a:r>
          </a:p>
          <a:p>
            <a:pPr algn="l">
              <a:spcAft>
                <a:spcPts val="0"/>
              </a:spcAft>
            </a:pPr>
            <a:r>
              <a:rPr lang="fr-FR" sz="1200" b="0" dirty="0" smtClean="0">
                <a:solidFill>
                  <a:srgbClr val="FFFFFF"/>
                </a:solidFill>
                <a:effectLst/>
                <a:latin typeface="+mn-lt"/>
                <a:ea typeface="Calibri"/>
                <a:cs typeface="Times New Roman"/>
              </a:rPr>
              <a:t>produits ne sont pas</a:t>
            </a:r>
            <a:r>
              <a:rPr lang="fr-FR" sz="1200" b="0" baseline="0" dirty="0" smtClean="0">
                <a:solidFill>
                  <a:srgbClr val="FFFFFF"/>
                </a:solidFill>
                <a:effectLst/>
                <a:latin typeface="+mn-lt"/>
                <a:ea typeface="Calibri"/>
                <a:cs typeface="Times New Roman"/>
              </a:rPr>
              <a:t> adaptés pour la RHD notamment pour les établissements de santé</a:t>
            </a:r>
          </a:p>
          <a:p>
            <a:pPr algn="l">
              <a:spcAft>
                <a:spcPts val="0"/>
              </a:spcAft>
            </a:pPr>
            <a:r>
              <a:rPr lang="fr-FR" sz="2000" b="0" dirty="0" smtClean="0">
                <a:effectLst/>
                <a:latin typeface="+mn-lt"/>
                <a:ea typeface="Calibri"/>
                <a:cs typeface="Times New Roman"/>
              </a:rPr>
              <a:t>Difficultés à fournir</a:t>
            </a:r>
            <a:r>
              <a:rPr lang="fr-FR" sz="2000" b="0" baseline="0" dirty="0" smtClean="0">
                <a:effectLst/>
                <a:latin typeface="+mn-lt"/>
                <a:ea typeface="Calibri"/>
                <a:cs typeface="Times New Roman"/>
              </a:rPr>
              <a:t> certains produits.</a:t>
            </a:r>
          </a:p>
          <a:p>
            <a:pPr algn="l">
              <a:spcAft>
                <a:spcPts val="0"/>
              </a:spcAft>
            </a:pPr>
            <a:r>
              <a:rPr lang="fr-FR" sz="2000" b="0" u="sng" baseline="0" dirty="0" smtClean="0">
                <a:effectLst/>
                <a:latin typeface="+mn-lt"/>
                <a:ea typeface="Calibri"/>
                <a:cs typeface="Times New Roman"/>
              </a:rPr>
              <a:t>Facteurs de réussite:</a:t>
            </a:r>
          </a:p>
          <a:p>
            <a:pPr algn="l">
              <a:spcAft>
                <a:spcPts val="0"/>
              </a:spcAft>
            </a:pPr>
            <a:r>
              <a:rPr lang="fr-FR" sz="2000" b="0" baseline="0" dirty="0" smtClean="0">
                <a:effectLst/>
                <a:latin typeface="+mn-lt"/>
                <a:ea typeface="Calibri"/>
                <a:cs typeface="Times New Roman"/>
              </a:rPr>
              <a:t>Diversité et qualité des produits.</a:t>
            </a:r>
          </a:p>
          <a:p>
            <a:pPr algn="l">
              <a:spcAft>
                <a:spcPts val="0"/>
              </a:spcAft>
            </a:pPr>
            <a:endParaRPr lang="fr-FR" sz="2000" b="0" baseline="0" dirty="0" smtClean="0">
              <a:effectLst/>
              <a:latin typeface="+mn-lt"/>
              <a:ea typeface="Calibri"/>
              <a:cs typeface="Times New Roman"/>
            </a:endParaRPr>
          </a:p>
          <a:p>
            <a:pPr algn="l">
              <a:spcAft>
                <a:spcPts val="0"/>
              </a:spcAft>
            </a:pPr>
            <a:r>
              <a:rPr lang="fr-FR" sz="1200" b="1" dirty="0" smtClean="0">
                <a:solidFill>
                  <a:srgbClr val="FFFFFF"/>
                </a:solidFill>
                <a:effectLst/>
                <a:latin typeface="+mn-lt"/>
                <a:ea typeface="Calibri"/>
                <a:cs typeface="Times New Roman"/>
              </a:rPr>
              <a:t>Logistique: </a:t>
            </a:r>
            <a:endParaRPr lang="fr-FR" sz="2000" dirty="0" smtClean="0">
              <a:effectLst/>
              <a:latin typeface="+mn-lt"/>
              <a:ea typeface="Calibri"/>
              <a:cs typeface="Times New Roman"/>
            </a:endParaRPr>
          </a:p>
          <a:p>
            <a:pPr marL="0" lvl="0" indent="0">
              <a:spcAft>
                <a:spcPts val="0"/>
              </a:spcAft>
              <a:buFont typeface="Symbol"/>
              <a:buNone/>
            </a:pPr>
            <a:r>
              <a:rPr lang="fr-FR" sz="1200" u="sng" dirty="0" smtClean="0">
                <a:effectLst/>
                <a:latin typeface="+mn-lt"/>
                <a:ea typeface="Calibri"/>
                <a:cs typeface="Times New Roman"/>
              </a:rPr>
              <a:t>Freins: </a:t>
            </a:r>
            <a:r>
              <a:rPr lang="fr-FR" sz="1200" dirty="0" smtClean="0">
                <a:effectLst/>
                <a:latin typeface="+mn-lt"/>
                <a:ea typeface="Calibri"/>
                <a:cs typeface="Times New Roman"/>
              </a:rPr>
              <a:t>Difficulté d’assurer les commandes, les</a:t>
            </a:r>
            <a:r>
              <a:rPr lang="fr-FR" sz="1200" baseline="0" dirty="0" smtClean="0">
                <a:effectLst/>
                <a:latin typeface="+mn-lt"/>
                <a:ea typeface="Calibri"/>
                <a:cs typeface="Times New Roman"/>
              </a:rPr>
              <a:t> livraisons , …</a:t>
            </a:r>
          </a:p>
          <a:p>
            <a:pPr marL="0" lvl="0" indent="0">
              <a:spcAft>
                <a:spcPts val="0"/>
              </a:spcAft>
              <a:buFont typeface="Symbol"/>
              <a:buNone/>
            </a:pPr>
            <a:r>
              <a:rPr lang="fr-FR" sz="1200" u="sng" dirty="0" smtClean="0">
                <a:effectLst/>
                <a:latin typeface="+mn-lt"/>
                <a:ea typeface="Calibri"/>
                <a:cs typeface="Times New Roman"/>
              </a:rPr>
              <a:t>Facteurs de réussite:</a:t>
            </a:r>
            <a:r>
              <a:rPr lang="fr-FR" sz="1200" u="none" dirty="0" smtClean="0">
                <a:effectLst/>
                <a:latin typeface="+mn-lt"/>
                <a:ea typeface="Calibri"/>
                <a:cs typeface="Times New Roman"/>
              </a:rPr>
              <a:t> </a:t>
            </a:r>
            <a:r>
              <a:rPr lang="fr-FR" sz="1200" dirty="0" smtClean="0">
                <a:effectLst/>
                <a:latin typeface="+mn-lt"/>
                <a:ea typeface="Calibri"/>
                <a:cs typeface="Times New Roman"/>
              </a:rPr>
              <a:t>Existence de plateformes et distributeurs de produits locaux sur le territoire </a:t>
            </a:r>
            <a:r>
              <a:rPr lang="fr-FR" sz="1200" dirty="0" err="1" smtClean="0">
                <a:effectLst/>
                <a:latin typeface="+mn-lt"/>
                <a:ea typeface="Calibri"/>
                <a:cs typeface="Times New Roman"/>
              </a:rPr>
              <a:t>picto</a:t>
            </a:r>
            <a:r>
              <a:rPr lang="fr-FR" sz="1200" dirty="0" smtClean="0">
                <a:effectLst/>
                <a:latin typeface="+mn-lt"/>
                <a:ea typeface="Calibri"/>
                <a:cs typeface="Times New Roman"/>
              </a:rPr>
              <a:t>-charentais.</a:t>
            </a:r>
            <a:endParaRPr lang="fr-FR" sz="2000" dirty="0" smtClean="0">
              <a:effectLst/>
              <a:latin typeface="+mn-lt"/>
              <a:ea typeface="Calibri"/>
              <a:cs typeface="Times New Roman"/>
            </a:endParaRPr>
          </a:p>
          <a:p>
            <a:pPr algn="ctr">
              <a:spcAft>
                <a:spcPts val="0"/>
              </a:spcAft>
            </a:pPr>
            <a:endParaRPr lang="fr-FR" sz="1200" b="1" dirty="0" smtClean="0">
              <a:solidFill>
                <a:srgbClr val="FFFFFF"/>
              </a:solidFill>
              <a:effectLst/>
              <a:latin typeface="+mn-lt"/>
              <a:ea typeface="Calibri"/>
              <a:cs typeface="Times New Roman"/>
            </a:endParaRPr>
          </a:p>
          <a:p>
            <a:pPr algn="l">
              <a:spcAft>
                <a:spcPts val="0"/>
              </a:spcAft>
            </a:pPr>
            <a:r>
              <a:rPr lang="fr-FR" sz="1200" b="1" dirty="0" smtClean="0">
                <a:solidFill>
                  <a:srgbClr val="FFFFFF"/>
                </a:solidFill>
                <a:effectLst/>
                <a:latin typeface="+mn-lt"/>
                <a:ea typeface="Calibri"/>
                <a:cs typeface="Times New Roman"/>
              </a:rPr>
              <a:t>Organisation et réseaux</a:t>
            </a:r>
            <a:endParaRPr lang="fr-FR" sz="2000" dirty="0" smtClean="0">
              <a:effectLst/>
              <a:latin typeface="+mn-lt"/>
              <a:ea typeface="Calibri"/>
              <a:cs typeface="Times New Roman"/>
            </a:endParaRPr>
          </a:p>
          <a:p>
            <a:pPr marL="0" lvl="0" indent="0">
              <a:spcAft>
                <a:spcPts val="0"/>
              </a:spcAft>
              <a:buFont typeface="Symbol"/>
              <a:buNone/>
            </a:pPr>
            <a:r>
              <a:rPr lang="fr-FR" sz="1200" u="sng" dirty="0" smtClean="0">
                <a:effectLst/>
                <a:latin typeface="+mn-lt"/>
                <a:ea typeface="Calibri"/>
                <a:cs typeface="Times New Roman"/>
              </a:rPr>
              <a:t>Freins</a:t>
            </a:r>
            <a:r>
              <a:rPr lang="fr-FR" sz="1200" u="none" dirty="0" smtClean="0">
                <a:effectLst/>
                <a:latin typeface="+mn-lt"/>
                <a:ea typeface="Calibri"/>
                <a:cs typeface="Times New Roman"/>
              </a:rPr>
              <a:t>: Filières non structurée pour répondre à la demande en </a:t>
            </a:r>
            <a:r>
              <a:rPr lang="fr-FR" sz="1200" u="none" dirty="0" err="1" smtClean="0">
                <a:effectLst/>
                <a:latin typeface="+mn-lt"/>
                <a:ea typeface="Calibri"/>
                <a:cs typeface="Times New Roman"/>
              </a:rPr>
              <a:t>rhd</a:t>
            </a:r>
            <a:endParaRPr lang="fr-FR" sz="1200" u="none" baseline="0" dirty="0" smtClean="0">
              <a:effectLst/>
              <a:latin typeface="+mn-lt"/>
              <a:ea typeface="Calibri"/>
              <a:cs typeface="Times New Roman"/>
            </a:endParaRPr>
          </a:p>
          <a:p>
            <a:pPr marL="0" lvl="0" indent="0">
              <a:spcAft>
                <a:spcPts val="0"/>
              </a:spcAft>
              <a:buFont typeface="Symbol"/>
              <a:buNone/>
            </a:pPr>
            <a:endParaRPr lang="fr-FR" sz="1200" b="1" u="sng" dirty="0" smtClean="0">
              <a:solidFill>
                <a:srgbClr val="FFFFFF"/>
              </a:solidFill>
              <a:effectLst/>
              <a:latin typeface="+mn-lt"/>
              <a:ea typeface="Calibri"/>
              <a:cs typeface="Times New Roman"/>
            </a:endParaRPr>
          </a:p>
          <a:p>
            <a:pPr marL="0" lvl="0" indent="0">
              <a:spcAft>
                <a:spcPts val="0"/>
              </a:spcAft>
              <a:buFont typeface="Symbol"/>
              <a:buNone/>
            </a:pPr>
            <a:r>
              <a:rPr lang="fr-FR" sz="1200" b="1" dirty="0" smtClean="0">
                <a:solidFill>
                  <a:srgbClr val="FFFFFF"/>
                </a:solidFill>
                <a:effectLst/>
                <a:latin typeface="+mn-lt"/>
                <a:ea typeface="Calibri"/>
                <a:cs typeface="Times New Roman"/>
              </a:rPr>
              <a:t>Commercialisation</a:t>
            </a:r>
            <a:endParaRPr lang="fr-FR" sz="2000" dirty="0" smtClean="0">
              <a:effectLst/>
              <a:latin typeface="+mn-lt"/>
              <a:ea typeface="Calibri"/>
              <a:cs typeface="Times New Roman"/>
            </a:endParaRPr>
          </a:p>
          <a:p>
            <a:pPr marL="0" lvl="0" indent="0">
              <a:spcAft>
                <a:spcPts val="0"/>
              </a:spcAft>
              <a:buFont typeface="Symbol"/>
              <a:buNone/>
            </a:pPr>
            <a:r>
              <a:rPr lang="fr-FR" sz="1200" u="sng" dirty="0" smtClean="0">
                <a:effectLst/>
                <a:latin typeface="+mn-lt"/>
                <a:ea typeface="Calibri"/>
                <a:cs typeface="Times New Roman"/>
              </a:rPr>
              <a:t>Freins: </a:t>
            </a:r>
            <a:r>
              <a:rPr lang="fr-FR" sz="1200" dirty="0" smtClean="0">
                <a:effectLst/>
                <a:latin typeface="+mn-lt"/>
                <a:ea typeface="Calibri"/>
                <a:cs typeface="Times New Roman"/>
              </a:rPr>
              <a:t>Manque de compétences et de temps pour répondre aux appels d’offres.</a:t>
            </a:r>
            <a:endParaRPr lang="fr-FR" sz="2000" dirty="0" smtClean="0">
              <a:effectLst/>
              <a:latin typeface="+mn-lt"/>
              <a:ea typeface="Calibri"/>
              <a:cs typeface="Times New Roman"/>
            </a:endParaRPr>
          </a:p>
          <a:p>
            <a:endParaRPr lang="fr-FR" dirty="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15</a:t>
            </a:fld>
            <a:endParaRPr lang="en-US" dirty="0"/>
          </a:p>
        </p:txBody>
      </p:sp>
    </p:spTree>
    <p:extLst>
      <p:ext uri="{BB962C8B-B14F-4D97-AF65-F5344CB8AC3E}">
        <p14:creationId xmlns:p14="http://schemas.microsoft.com/office/powerpoint/2010/main" val="1019806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Filières longues:</a:t>
            </a:r>
          </a:p>
          <a:p>
            <a:r>
              <a:rPr lang="fr-FR" dirty="0" smtClean="0"/>
              <a:t>Les filières longues sont actuellement très</a:t>
            </a:r>
            <a:r>
              <a:rPr lang="fr-FR" baseline="0" dirty="0" smtClean="0"/>
              <a:t> peu impliquées dans l’approvisionnement local pour la RHD et le référencements des produits n’est pas adapté. </a:t>
            </a:r>
          </a:p>
          <a:p>
            <a:r>
              <a:rPr lang="fr-FR" baseline="0" dirty="0" smtClean="0"/>
              <a:t>Cependant le tissu des IAA est très dense en Poitou-Charentes et certaines IAA sont prêtes à s’impliquer.</a:t>
            </a:r>
          </a:p>
          <a:p>
            <a:endParaRPr lang="fr-FR" baseline="0" dirty="0" smtClean="0"/>
          </a:p>
          <a:p>
            <a:r>
              <a:rPr lang="fr-FR" b="1" baseline="0" dirty="0" smtClean="0"/>
              <a:t>Logistiques:</a:t>
            </a:r>
          </a:p>
          <a:p>
            <a:r>
              <a:rPr lang="fr-FR" baseline="0" dirty="0" smtClean="0"/>
              <a:t>Certaines plateformes déjà en place ont des difficultés à financer de manière autonome leur structure.</a:t>
            </a:r>
          </a:p>
          <a:p>
            <a:endParaRPr lang="fr-FR" baseline="0" dirty="0" smtClean="0"/>
          </a:p>
          <a:p>
            <a:r>
              <a:rPr lang="fr-FR" b="1" baseline="0" dirty="0" smtClean="0"/>
              <a:t>Installation et infrastructure:</a:t>
            </a:r>
          </a:p>
          <a:p>
            <a:r>
              <a:rPr lang="fr-FR" baseline="0" dirty="0" smtClean="0"/>
              <a:t>Concerne les ateliers d’abattage, de découpe et de transformation. </a:t>
            </a:r>
          </a:p>
          <a:p>
            <a:r>
              <a:rPr lang="fr-FR" baseline="0" dirty="0" smtClean="0"/>
              <a:t>La répartition des outils est inégal selon les territoires. Il n’y a qu’une seule légumerie en Poitou-Charentes mais avec des capacités de développement.</a:t>
            </a:r>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16</a:t>
            </a:fld>
            <a:endParaRPr lang="en-US" dirty="0"/>
          </a:p>
        </p:txBody>
      </p:sp>
    </p:spTree>
    <p:extLst>
      <p:ext uri="{BB962C8B-B14F-4D97-AF65-F5344CB8AC3E}">
        <p14:creationId xmlns:p14="http://schemas.microsoft.com/office/powerpoint/2010/main" val="880083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b="1" dirty="0" smtClean="0"/>
              <a:t>Lutte contre le gaspillage</a:t>
            </a:r>
            <a:r>
              <a:rPr lang="fr-FR" b="1" baseline="0" dirty="0" smtClean="0"/>
              <a:t> et animations pédagogiques:</a:t>
            </a:r>
          </a:p>
          <a:p>
            <a:r>
              <a:rPr lang="fr-FR" baseline="0" dirty="0" smtClean="0"/>
              <a:t>L’insertion de certains produits locaux entraine un surplus de gaspillage  surtout dans les établissements scolaires maternels et primaires, car les enfants boudent les produits qu’ils ne connaissent pas. Cependant les animations et visites pédagogiques permettent souvent de faire découvrir les produits et de susciter l’esprit de découverte.</a:t>
            </a:r>
          </a:p>
          <a:p>
            <a:endParaRPr lang="fr-FR" baseline="0" dirty="0" smtClean="0"/>
          </a:p>
          <a:p>
            <a:r>
              <a:rPr lang="fr-FR" b="1" baseline="0" dirty="0" smtClean="0"/>
              <a:t>Marchés publics:</a:t>
            </a:r>
          </a:p>
          <a:p>
            <a:r>
              <a:rPr lang="fr-FR" baseline="0" dirty="0" smtClean="0"/>
              <a:t>La complexité des marchés publics est un frein important pour l’approvisionnement de proximité. Mais elle n’est pas insurmontable de nombreuses collectivités ont déjà une ou plusieurs expériences sur le sujet, une nouvelle réglementation assouplie permet d’acheter les produits avec une procédure simplifiée.</a:t>
            </a:r>
          </a:p>
          <a:p>
            <a:endParaRPr lang="fr-FR" baseline="0" dirty="0" smtClean="0"/>
          </a:p>
          <a:p>
            <a:r>
              <a:rPr lang="fr-FR" b="1" baseline="0" dirty="0" smtClean="0"/>
              <a:t>Produits:</a:t>
            </a:r>
          </a:p>
          <a:p>
            <a:r>
              <a:rPr lang="fr-FR" baseline="0" dirty="0" smtClean="0"/>
              <a:t>Manque de connaissance des produits locaux existants </a:t>
            </a:r>
          </a:p>
          <a:p>
            <a:endParaRPr lang="fr-FR" baseline="0" dirty="0" smtClean="0"/>
          </a:p>
          <a:p>
            <a:r>
              <a:rPr lang="fr-FR" b="1" baseline="0" dirty="0" smtClean="0"/>
              <a:t>Organisation: </a:t>
            </a:r>
          </a:p>
          <a:p>
            <a:r>
              <a:rPr lang="fr-FR" b="1" u="sng" baseline="0" dirty="0" smtClean="0"/>
              <a:t>Freins: </a:t>
            </a:r>
            <a:r>
              <a:rPr lang="fr-FR" baseline="0" dirty="0" smtClean="0"/>
              <a:t>organisation et réactivité des fournisseurs </a:t>
            </a:r>
          </a:p>
          <a:p>
            <a:r>
              <a:rPr lang="fr-FR" baseline="0" dirty="0" smtClean="0"/>
              <a:t>Moyens humains limités dans les établissements de santé.</a:t>
            </a:r>
          </a:p>
          <a:p>
            <a:endParaRPr lang="fr-FR" baseline="0" dirty="0" smtClean="0"/>
          </a:p>
          <a:p>
            <a:r>
              <a:rPr lang="fr-FR" b="1" baseline="0" dirty="0" smtClean="0"/>
              <a:t>Equipements:</a:t>
            </a:r>
          </a:p>
          <a:p>
            <a:r>
              <a:rPr lang="fr-FR" u="sng" baseline="0" dirty="0" smtClean="0"/>
              <a:t>Freins: </a:t>
            </a:r>
            <a:r>
              <a:rPr lang="fr-FR" baseline="0" dirty="0" smtClean="0"/>
              <a:t>capacité de stockage limitée, certaines cantines manque d’équipement.</a:t>
            </a:r>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17</a:t>
            </a:fld>
            <a:endParaRPr lang="en-US" dirty="0"/>
          </a:p>
        </p:txBody>
      </p:sp>
    </p:spTree>
    <p:extLst>
      <p:ext uri="{BB962C8B-B14F-4D97-AF65-F5344CB8AC3E}">
        <p14:creationId xmlns:p14="http://schemas.microsoft.com/office/powerpoint/2010/main" val="1385067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Achat:</a:t>
            </a:r>
          </a:p>
          <a:p>
            <a:pPr lvl="0"/>
            <a:r>
              <a:rPr lang="fr-FR" sz="1200" b="0" u="sng" kern="1200" dirty="0" smtClean="0">
                <a:solidFill>
                  <a:schemeClr val="tx1"/>
                </a:solidFill>
                <a:effectLst/>
                <a:latin typeface="+mn-lt"/>
                <a:ea typeface="+mn-ea"/>
                <a:cs typeface="+mn-cs"/>
              </a:rPr>
              <a:t>Freins: </a:t>
            </a:r>
          </a:p>
          <a:p>
            <a:pPr lvl="0"/>
            <a:r>
              <a:rPr lang="fr-FR" sz="1200" b="0" kern="1200" dirty="0" smtClean="0">
                <a:solidFill>
                  <a:schemeClr val="tx1"/>
                </a:solidFill>
                <a:effectLst/>
                <a:latin typeface="+mn-lt"/>
                <a:ea typeface="+mn-ea"/>
                <a:cs typeface="+mn-cs"/>
              </a:rPr>
              <a:t>Saisonnalité des commandes (pour les établissements scolaires), pas en phase avec la saisonnalité des légumes.</a:t>
            </a:r>
          </a:p>
          <a:p>
            <a:r>
              <a:rPr lang="fr-FR" b="0" dirty="0" smtClean="0"/>
              <a:t>Approches d’achats et de ventes</a:t>
            </a:r>
            <a:r>
              <a:rPr lang="fr-FR" b="0" baseline="0" dirty="0" smtClean="0"/>
              <a:t> différentes: habituellement un acheteur achète quand il a besoins avec les produits locaux, il faut </a:t>
            </a:r>
            <a:r>
              <a:rPr lang="fr-FR" baseline="0" dirty="0" smtClean="0"/>
              <a:t>commander lorsque le produit est disponible.</a:t>
            </a:r>
          </a:p>
          <a:p>
            <a:endParaRPr lang="fr-FR" baseline="0" dirty="0" smtClean="0"/>
          </a:p>
          <a:p>
            <a:r>
              <a:rPr lang="fr-FR" b="1" baseline="0" dirty="0" smtClean="0"/>
              <a:t>Prix:</a:t>
            </a:r>
          </a:p>
          <a:p>
            <a:pPr lvl="0"/>
            <a:r>
              <a:rPr lang="fr-FR" sz="1200" b="0" u="sng" kern="1200" dirty="0" smtClean="0">
                <a:solidFill>
                  <a:schemeClr val="tx1"/>
                </a:solidFill>
                <a:effectLst/>
                <a:latin typeface="+mn-lt"/>
                <a:ea typeface="+mn-ea"/>
                <a:cs typeface="+mn-cs"/>
              </a:rPr>
              <a:t>Freins: </a:t>
            </a:r>
            <a:r>
              <a:rPr lang="fr-FR" sz="1200" b="0" kern="1200" dirty="0" smtClean="0">
                <a:solidFill>
                  <a:schemeClr val="tx1"/>
                </a:solidFill>
                <a:effectLst/>
                <a:latin typeface="+mn-lt"/>
                <a:ea typeface="+mn-ea"/>
                <a:cs typeface="+mn-cs"/>
              </a:rPr>
              <a:t>Prix de la viande entre 10 et 30 % plus cher en local que par un grossiste.</a:t>
            </a:r>
          </a:p>
          <a:p>
            <a:pPr lvl="0"/>
            <a:r>
              <a:rPr lang="fr-FR" sz="1200" b="0" kern="1200" dirty="0" smtClean="0">
                <a:solidFill>
                  <a:schemeClr val="tx1"/>
                </a:solidFill>
                <a:effectLst/>
                <a:latin typeface="+mn-lt"/>
                <a:ea typeface="+mn-ea"/>
                <a:cs typeface="+mn-cs"/>
              </a:rPr>
              <a:t>EPHAD : coût denrées/repas très faible.</a:t>
            </a:r>
          </a:p>
          <a:p>
            <a:pPr lvl="0"/>
            <a:r>
              <a:rPr lang="fr-FR" sz="1200" b="0" kern="1200" dirty="0" smtClean="0">
                <a:solidFill>
                  <a:schemeClr val="tx1"/>
                </a:solidFill>
                <a:effectLst/>
                <a:latin typeface="+mn-lt"/>
                <a:ea typeface="+mn-ea"/>
                <a:cs typeface="+mn-cs"/>
              </a:rPr>
              <a:t>Livraison coûteuse.</a:t>
            </a:r>
          </a:p>
          <a:p>
            <a:pPr lvl="0"/>
            <a:r>
              <a:rPr lang="fr-FR" sz="1200" b="0" kern="1200" dirty="0" smtClean="0">
                <a:solidFill>
                  <a:schemeClr val="tx1"/>
                </a:solidFill>
                <a:effectLst/>
                <a:latin typeface="+mn-lt"/>
                <a:ea typeface="+mn-ea"/>
                <a:cs typeface="+mn-cs"/>
              </a:rPr>
              <a:t>Préjugés sur les prix  pratiqués par les acheteurs et les fournisseurs locaux.</a:t>
            </a:r>
          </a:p>
          <a:p>
            <a:pPr lvl="0"/>
            <a:r>
              <a:rPr lang="fr-FR" sz="1200" b="0" u="sng" kern="1200" dirty="0" smtClean="0">
                <a:solidFill>
                  <a:schemeClr val="tx1"/>
                </a:solidFill>
                <a:effectLst/>
                <a:latin typeface="+mn-lt"/>
                <a:ea typeface="+mn-ea"/>
                <a:cs typeface="+mn-cs"/>
              </a:rPr>
              <a:t>Facteurs</a:t>
            </a:r>
            <a:r>
              <a:rPr lang="fr-FR" sz="1200" b="0" u="sng" kern="1200" baseline="0" dirty="0" smtClean="0">
                <a:solidFill>
                  <a:schemeClr val="tx1"/>
                </a:solidFill>
                <a:effectLst/>
                <a:latin typeface="+mn-lt"/>
                <a:ea typeface="+mn-ea"/>
                <a:cs typeface="+mn-cs"/>
              </a:rPr>
              <a:t> de réussite: </a:t>
            </a:r>
            <a:r>
              <a:rPr lang="fr-FR" sz="1200" b="0" kern="1200" dirty="0" smtClean="0">
                <a:solidFill>
                  <a:schemeClr val="tx1"/>
                </a:solidFill>
                <a:effectLst/>
                <a:latin typeface="+mn-lt"/>
                <a:ea typeface="+mn-ea"/>
                <a:cs typeface="+mn-cs"/>
              </a:rPr>
              <a:t>L’approvisionnement local en légumes ne génère pas de surcoût.</a:t>
            </a:r>
          </a:p>
          <a:p>
            <a:pPr lvl="0"/>
            <a:r>
              <a:rPr lang="fr-FR" sz="1200" b="0" kern="1200" dirty="0" smtClean="0">
                <a:solidFill>
                  <a:schemeClr val="tx1"/>
                </a:solidFill>
                <a:effectLst/>
                <a:latin typeface="+mn-lt"/>
                <a:ea typeface="+mn-ea"/>
                <a:cs typeface="+mn-cs"/>
              </a:rPr>
              <a:t>Un  coût denrées par repas relativement élevé.	</a:t>
            </a:r>
          </a:p>
          <a:p>
            <a:pPr lvl="0"/>
            <a:r>
              <a:rPr lang="fr-FR" sz="1200" b="0" kern="1200" dirty="0" smtClean="0">
                <a:solidFill>
                  <a:schemeClr val="tx1"/>
                </a:solidFill>
                <a:effectLst/>
                <a:latin typeface="+mn-lt"/>
                <a:ea typeface="+mn-ea"/>
                <a:cs typeface="+mn-cs"/>
              </a:rPr>
              <a:t>Le critère prix n’est plus le seul critère de sélection des fournisseurs.</a:t>
            </a:r>
          </a:p>
          <a:p>
            <a:endParaRPr lang="fr-FR" dirty="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18</a:t>
            </a:fld>
            <a:endParaRPr lang="en-US" dirty="0"/>
          </a:p>
        </p:txBody>
      </p:sp>
    </p:spTree>
    <p:extLst>
      <p:ext uri="{BB962C8B-B14F-4D97-AF65-F5344CB8AC3E}">
        <p14:creationId xmlns:p14="http://schemas.microsoft.com/office/powerpoint/2010/main" val="357342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1" kern="1200" dirty="0" smtClean="0">
                <a:solidFill>
                  <a:schemeClr val="tx1"/>
                </a:solidFill>
                <a:effectLst/>
                <a:latin typeface="+mn-lt"/>
                <a:ea typeface="+mn-ea"/>
                <a:cs typeface="+mn-cs"/>
              </a:rPr>
              <a:t>Volonté politique:</a:t>
            </a:r>
          </a:p>
          <a:p>
            <a:pPr lvl="0"/>
            <a:r>
              <a:rPr lang="fr-FR" sz="1200" b="0" u="sng" kern="1200" dirty="0" smtClean="0">
                <a:solidFill>
                  <a:schemeClr val="tx1"/>
                </a:solidFill>
                <a:effectLst/>
                <a:latin typeface="+mn-lt"/>
                <a:ea typeface="+mn-ea"/>
                <a:cs typeface="+mn-cs"/>
              </a:rPr>
              <a:t>Freins: </a:t>
            </a:r>
            <a:r>
              <a:rPr lang="fr-FR" sz="1200" b="0" kern="1200" dirty="0" smtClean="0">
                <a:solidFill>
                  <a:schemeClr val="tx1"/>
                </a:solidFill>
                <a:effectLst/>
                <a:latin typeface="+mn-lt"/>
                <a:ea typeface="+mn-ea"/>
                <a:cs typeface="+mn-cs"/>
              </a:rPr>
              <a:t>Soutien financier insuffisant.</a:t>
            </a:r>
          </a:p>
          <a:p>
            <a:pPr lvl="0"/>
            <a:r>
              <a:rPr lang="fr-FR" sz="1200" b="0" kern="1200" dirty="0" smtClean="0">
                <a:solidFill>
                  <a:schemeClr val="tx1"/>
                </a:solidFill>
                <a:effectLst/>
                <a:latin typeface="+mn-lt"/>
                <a:ea typeface="+mn-ea"/>
                <a:cs typeface="+mn-cs"/>
              </a:rPr>
              <a:t>Soutien aux producteurs insuffisant.</a:t>
            </a:r>
          </a:p>
          <a:p>
            <a:pPr lvl="0"/>
            <a:r>
              <a:rPr lang="fr-FR" sz="1200" b="0" kern="1200" dirty="0" smtClean="0">
                <a:solidFill>
                  <a:schemeClr val="tx1"/>
                </a:solidFill>
                <a:effectLst/>
                <a:latin typeface="+mn-lt"/>
                <a:ea typeface="+mn-ea"/>
                <a:cs typeface="+mn-cs"/>
              </a:rPr>
              <a:t>Soutien politique variable en fonction des territoires.</a:t>
            </a:r>
          </a:p>
          <a:p>
            <a:pPr lvl="0"/>
            <a:r>
              <a:rPr lang="fr-FR" sz="1200" b="0" kern="1200" dirty="0" smtClean="0">
                <a:solidFill>
                  <a:schemeClr val="tx1"/>
                </a:solidFill>
                <a:effectLst/>
                <a:latin typeface="+mn-lt"/>
                <a:ea typeface="+mn-ea"/>
                <a:cs typeface="+mn-cs"/>
              </a:rPr>
              <a:t>Absence de portage politique dans les établissements de santé.</a:t>
            </a:r>
          </a:p>
          <a:p>
            <a:pPr lvl="0"/>
            <a:r>
              <a:rPr lang="fr-FR" sz="1200" b="0" kern="1200" dirty="0" smtClean="0">
                <a:solidFill>
                  <a:schemeClr val="tx1"/>
                </a:solidFill>
                <a:effectLst/>
                <a:latin typeface="+mn-lt"/>
                <a:ea typeface="+mn-ea"/>
                <a:cs typeface="+mn-cs"/>
              </a:rPr>
              <a:t>Réforme territoriale.</a:t>
            </a:r>
          </a:p>
          <a:p>
            <a:pPr lvl="0"/>
            <a:endParaRPr lang="fr-FR" sz="1200" b="0" kern="1200" dirty="0" smtClean="0">
              <a:solidFill>
                <a:schemeClr val="tx1"/>
              </a:solidFill>
              <a:effectLst/>
              <a:latin typeface="+mn-lt"/>
              <a:ea typeface="+mn-ea"/>
              <a:cs typeface="+mn-cs"/>
            </a:endParaRPr>
          </a:p>
          <a:p>
            <a:pPr lvl="0"/>
            <a:r>
              <a:rPr lang="fr-FR" sz="1200" b="0" u="sng" kern="1200" dirty="0" smtClean="0">
                <a:solidFill>
                  <a:schemeClr val="tx1"/>
                </a:solidFill>
                <a:effectLst/>
                <a:latin typeface="+mn-lt"/>
                <a:ea typeface="+mn-ea"/>
                <a:cs typeface="+mn-cs"/>
              </a:rPr>
              <a:t>Facteurs de réussite: </a:t>
            </a:r>
            <a:r>
              <a:rPr lang="fr-FR" sz="1200" b="0" kern="1200" dirty="0" smtClean="0">
                <a:solidFill>
                  <a:schemeClr val="tx1"/>
                </a:solidFill>
                <a:effectLst/>
                <a:latin typeface="+mn-lt"/>
                <a:ea typeface="+mn-ea"/>
                <a:cs typeface="+mn-cs"/>
              </a:rPr>
              <a:t>Contexte politique favorable.</a:t>
            </a:r>
          </a:p>
          <a:p>
            <a:pPr lvl="0"/>
            <a:r>
              <a:rPr lang="fr-FR" sz="1200" b="0" kern="1200" dirty="0" smtClean="0">
                <a:solidFill>
                  <a:schemeClr val="tx1"/>
                </a:solidFill>
                <a:effectLst/>
                <a:latin typeface="+mn-lt"/>
                <a:ea typeface="+mn-ea"/>
                <a:cs typeface="+mn-cs"/>
              </a:rPr>
              <a:t>Volontarisme affiché de la Région.</a:t>
            </a:r>
          </a:p>
          <a:p>
            <a:pPr lvl="0"/>
            <a:r>
              <a:rPr lang="fr-FR" sz="1200" b="0" kern="1200" dirty="0" smtClean="0">
                <a:solidFill>
                  <a:schemeClr val="tx1"/>
                </a:solidFill>
                <a:effectLst/>
                <a:latin typeface="+mn-lt"/>
                <a:ea typeface="+mn-ea"/>
                <a:cs typeface="+mn-cs"/>
              </a:rPr>
              <a:t>Actions soutenues dans chaque Conseil Départemental.</a:t>
            </a:r>
          </a:p>
          <a:p>
            <a:pPr lvl="0"/>
            <a:r>
              <a:rPr lang="fr-FR" sz="1200" b="0" kern="1200" dirty="0" smtClean="0">
                <a:solidFill>
                  <a:schemeClr val="tx1"/>
                </a:solidFill>
                <a:effectLst/>
                <a:latin typeface="+mn-lt"/>
                <a:ea typeface="+mn-ea"/>
                <a:cs typeface="+mn-cs"/>
              </a:rPr>
              <a:t>Des élus moteurs.</a:t>
            </a:r>
          </a:p>
          <a:p>
            <a:pPr lvl="0"/>
            <a:r>
              <a:rPr lang="fr-FR" sz="1200" b="0" kern="1200" dirty="0" smtClean="0">
                <a:solidFill>
                  <a:schemeClr val="tx1"/>
                </a:solidFill>
                <a:effectLst/>
                <a:latin typeface="+mn-lt"/>
                <a:ea typeface="+mn-ea"/>
                <a:cs typeface="+mn-cs"/>
              </a:rPr>
              <a:t>Retombée sur l’économie locale.</a:t>
            </a:r>
          </a:p>
          <a:p>
            <a:pPr lvl="0"/>
            <a:r>
              <a:rPr lang="fr-FR" sz="1200" b="0" kern="1200" dirty="0" smtClean="0">
                <a:solidFill>
                  <a:schemeClr val="tx1"/>
                </a:solidFill>
                <a:effectLst/>
                <a:latin typeface="+mn-lt"/>
                <a:ea typeface="+mn-ea"/>
                <a:cs typeface="+mn-cs"/>
              </a:rPr>
              <a:t>Nombreuses actions portées politiquement.</a:t>
            </a:r>
          </a:p>
          <a:p>
            <a:pPr lvl="0"/>
            <a:r>
              <a:rPr lang="fr-FR" sz="1200" b="0" kern="1200" dirty="0" smtClean="0">
                <a:solidFill>
                  <a:schemeClr val="tx1"/>
                </a:solidFill>
                <a:effectLst/>
                <a:latin typeface="+mn-lt"/>
                <a:ea typeface="+mn-ea"/>
                <a:cs typeface="+mn-cs"/>
              </a:rPr>
              <a:t>Volonté de structurer les territoires.</a:t>
            </a:r>
          </a:p>
          <a:p>
            <a:pPr lvl="0"/>
            <a:r>
              <a:rPr lang="fr-FR" sz="1200" b="0" kern="1200" dirty="0" smtClean="0">
                <a:solidFill>
                  <a:schemeClr val="tx1"/>
                </a:solidFill>
                <a:effectLst/>
                <a:latin typeface="+mn-lt"/>
                <a:ea typeface="+mn-ea"/>
                <a:cs typeface="+mn-cs"/>
              </a:rPr>
              <a:t>Réforme territoriale.</a:t>
            </a:r>
          </a:p>
          <a:p>
            <a:pPr lvl="0"/>
            <a:endParaRPr lang="fr-FR" sz="1200" b="0" kern="1200" dirty="0" smtClean="0">
              <a:solidFill>
                <a:schemeClr val="tx1"/>
              </a:solidFill>
              <a:effectLst/>
              <a:latin typeface="+mn-lt"/>
              <a:ea typeface="+mn-ea"/>
              <a:cs typeface="+mn-cs"/>
            </a:endParaRPr>
          </a:p>
          <a:p>
            <a:pPr lvl="0"/>
            <a:r>
              <a:rPr lang="fr-FR" sz="1200" b="1" kern="1200" dirty="0" smtClean="0">
                <a:solidFill>
                  <a:schemeClr val="tx1"/>
                </a:solidFill>
                <a:effectLst/>
                <a:latin typeface="+mn-lt"/>
                <a:ea typeface="+mn-ea"/>
                <a:cs typeface="+mn-cs"/>
              </a:rPr>
              <a:t>Demande</a:t>
            </a:r>
            <a:r>
              <a:rPr lang="fr-FR" sz="1200" b="1" kern="1200" baseline="0" dirty="0" smtClean="0">
                <a:solidFill>
                  <a:schemeClr val="tx1"/>
                </a:solidFill>
                <a:effectLst/>
                <a:latin typeface="+mn-lt"/>
                <a:ea typeface="+mn-ea"/>
                <a:cs typeface="+mn-cs"/>
              </a:rPr>
              <a:t> des consommateurs:</a:t>
            </a:r>
          </a:p>
          <a:p>
            <a:pPr lvl="0"/>
            <a:r>
              <a:rPr lang="fr-FR" sz="1200" b="0" u="sng" kern="1200" baseline="0" dirty="0" smtClean="0">
                <a:solidFill>
                  <a:schemeClr val="tx1"/>
                </a:solidFill>
                <a:effectLst/>
                <a:latin typeface="+mn-lt"/>
                <a:ea typeface="+mn-ea"/>
                <a:cs typeface="+mn-cs"/>
              </a:rPr>
              <a:t>Freins</a:t>
            </a:r>
            <a:r>
              <a:rPr lang="fr-FR" sz="1200" b="0" kern="1200" baseline="0" dirty="0" smtClean="0">
                <a:solidFill>
                  <a:schemeClr val="tx1"/>
                </a:solidFill>
                <a:effectLst/>
                <a:latin typeface="+mn-lt"/>
                <a:ea typeface="+mn-ea"/>
                <a:cs typeface="+mn-cs"/>
              </a:rPr>
              <a:t>: </a:t>
            </a:r>
            <a:r>
              <a:rPr lang="fr-FR" sz="1200" b="0" kern="1200" dirty="0" smtClean="0">
                <a:solidFill>
                  <a:schemeClr val="tx1"/>
                </a:solidFill>
                <a:effectLst/>
                <a:latin typeface="+mn-lt"/>
                <a:ea typeface="+mn-ea"/>
                <a:cs typeface="+mn-cs"/>
              </a:rPr>
              <a:t>Crainte d’une augmentation des prix des repas.</a:t>
            </a:r>
          </a:p>
          <a:p>
            <a:pPr lvl="0"/>
            <a:r>
              <a:rPr lang="fr-FR" sz="1200" b="0" u="sng" kern="1200" dirty="0" smtClean="0">
                <a:solidFill>
                  <a:schemeClr val="tx1"/>
                </a:solidFill>
                <a:effectLst/>
                <a:latin typeface="+mn-lt"/>
                <a:ea typeface="+mn-ea"/>
                <a:cs typeface="+mn-cs"/>
              </a:rPr>
              <a:t>Facteurs de réussite: </a:t>
            </a:r>
            <a:r>
              <a:rPr lang="fr-FR" sz="1200" b="0" kern="1200" dirty="0" smtClean="0">
                <a:solidFill>
                  <a:schemeClr val="tx1"/>
                </a:solidFill>
                <a:effectLst/>
                <a:latin typeface="+mn-lt"/>
                <a:ea typeface="+mn-ea"/>
                <a:cs typeface="+mn-cs"/>
              </a:rPr>
              <a:t>Fortes demandes des consommateurs en produits bio et locaux.</a:t>
            </a:r>
          </a:p>
          <a:p>
            <a:pPr lvl="0"/>
            <a:r>
              <a:rPr lang="fr-FR" sz="1200" b="0" kern="1200" dirty="0" smtClean="0">
                <a:solidFill>
                  <a:schemeClr val="tx1"/>
                </a:solidFill>
                <a:effectLst/>
                <a:latin typeface="+mn-lt"/>
                <a:ea typeface="+mn-ea"/>
                <a:cs typeface="+mn-cs"/>
              </a:rPr>
              <a:t>Besoin de « bien manger ».</a:t>
            </a:r>
          </a:p>
          <a:p>
            <a:endParaRPr lang="fr-FR" dirty="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19</a:t>
            </a:fld>
            <a:endParaRPr lang="en-US" dirty="0"/>
          </a:p>
        </p:txBody>
      </p:sp>
    </p:spTree>
    <p:extLst>
      <p:ext uri="{BB962C8B-B14F-4D97-AF65-F5344CB8AC3E}">
        <p14:creationId xmlns:p14="http://schemas.microsoft.com/office/powerpoint/2010/main" val="86165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Concernant</a:t>
            </a:r>
            <a:r>
              <a:rPr lang="en-US" dirty="0" smtClean="0"/>
              <a:t> le plan</a:t>
            </a:r>
            <a:r>
              <a:rPr lang="en-US" baseline="0" dirty="0" smtClean="0"/>
              <a:t> </a:t>
            </a:r>
            <a:r>
              <a:rPr lang="en-US" baseline="0" dirty="0" err="1" smtClean="0"/>
              <a:t>régional</a:t>
            </a:r>
            <a:r>
              <a:rPr lang="en-US" baseline="0" dirty="0" smtClean="0"/>
              <a:t> CCEAP, je </a:t>
            </a:r>
            <a:r>
              <a:rPr lang="en-US" baseline="0" dirty="0" err="1" smtClean="0"/>
              <a:t>suis</a:t>
            </a:r>
            <a:r>
              <a:rPr lang="en-US" baseline="0" dirty="0" smtClean="0"/>
              <a:t> </a:t>
            </a:r>
            <a:r>
              <a:rPr lang="en-US" baseline="0" dirty="0" err="1" smtClean="0"/>
              <a:t>miste</a:t>
            </a:r>
            <a:r>
              <a:rPr lang="en-US" baseline="0" dirty="0" smtClean="0"/>
              <a:t> à disposition de la </a:t>
            </a:r>
            <a:r>
              <a:rPr lang="en-US" baseline="0" dirty="0" err="1" smtClean="0"/>
              <a:t>Chambre</a:t>
            </a:r>
            <a:r>
              <a:rPr lang="en-US" baseline="0" dirty="0" smtClean="0"/>
              <a:t> </a:t>
            </a:r>
            <a:r>
              <a:rPr lang="en-US" baseline="0" dirty="0" err="1" smtClean="0"/>
              <a:t>Régionale</a:t>
            </a:r>
            <a:r>
              <a:rPr lang="en-US" baseline="0" dirty="0" smtClean="0"/>
              <a:t> </a:t>
            </a:r>
            <a:r>
              <a:rPr lang="en-US" baseline="0" dirty="0" err="1" smtClean="0"/>
              <a:t>d’agriculture</a:t>
            </a:r>
            <a:r>
              <a:rPr lang="en-US" baseline="0" dirty="0" smtClean="0"/>
              <a:t> pour la </a:t>
            </a:r>
            <a:r>
              <a:rPr lang="en-US" baseline="0" dirty="0" err="1" smtClean="0"/>
              <a:t>réalisation</a:t>
            </a:r>
            <a:r>
              <a:rPr lang="en-US" baseline="0" dirty="0" smtClean="0"/>
              <a:t> du diagnostic </a:t>
            </a:r>
            <a:r>
              <a:rPr lang="en-US" baseline="0" dirty="0" err="1" smtClean="0"/>
              <a:t>sur</a:t>
            </a:r>
            <a:r>
              <a:rPr lang="en-US" baseline="0" dirty="0" smtClean="0"/>
              <a:t> </a:t>
            </a:r>
            <a:r>
              <a:rPr lang="en-US" baseline="0" dirty="0" err="1" smtClean="0"/>
              <a:t>l’approvisionnement</a:t>
            </a:r>
            <a:r>
              <a:rPr lang="en-US" baseline="0" dirty="0" smtClean="0"/>
              <a:t> de </a:t>
            </a:r>
            <a:r>
              <a:rPr lang="en-US" baseline="0" dirty="0" err="1" smtClean="0"/>
              <a:t>proximité</a:t>
            </a:r>
            <a:r>
              <a:rPr lang="en-US" baseline="0" dirty="0" smtClean="0"/>
              <a:t> pour la </a:t>
            </a:r>
            <a:r>
              <a:rPr lang="en-US" baseline="0" dirty="0" err="1" smtClean="0"/>
              <a:t>Restauration</a:t>
            </a:r>
            <a:r>
              <a:rPr lang="en-US" baseline="0" dirty="0" smtClean="0"/>
              <a:t> Hors Domicile.</a:t>
            </a:r>
            <a:endParaRPr lang="en-US" dirty="0"/>
          </a:p>
        </p:txBody>
      </p:sp>
      <p:sp>
        <p:nvSpPr>
          <p:cNvPr id="4" name="Slide Number Placeholder 3"/>
          <p:cNvSpPr>
            <a:spLocks noGrp="1"/>
          </p:cNvSpPr>
          <p:nvPr>
            <p:ph type="sldNum" sz="quarter" idx="10"/>
          </p:nvPr>
        </p:nvSpPr>
        <p:spPr/>
        <p:txBody>
          <a:bodyPr/>
          <a:lstStyle/>
          <a:p>
            <a:pPr algn="r" defTabSz="914400">
              <a:buNone/>
            </a:pPr>
            <a:fld id="{404592BD-A84E-44A3-8DF7-E6ED0C1DA784}" type="slidenum">
              <a:rPr lang="en-US" sz="1200" b="0" i="0">
                <a:latin typeface="Calibri"/>
                <a:ea typeface="+mn-ea"/>
                <a:cs typeface="+mn-cs"/>
              </a:rPr>
              <a:pPr algn="r" defTabSz="914400">
                <a:buNone/>
              </a:pPr>
              <a:t>2</a:t>
            </a:fld>
            <a:endParaRPr lang="en-US" sz="1200" b="0" i="0" dirty="0">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un 1</a:t>
            </a:r>
            <a:r>
              <a:rPr lang="fr-FR" baseline="30000" dirty="0" smtClean="0"/>
              <a:t>er</a:t>
            </a:r>
            <a:r>
              <a:rPr lang="fr-FR" baseline="0" dirty="0" smtClean="0"/>
              <a:t> temps, je vais vous présenter le contexte et la méthodologie du diagnostic.</a:t>
            </a:r>
          </a:p>
          <a:p>
            <a:r>
              <a:rPr lang="fr-FR" baseline="0" dirty="0" smtClean="0"/>
              <a:t>Ensuite l’état des lieux de l’offre et de la demande ainsi que le rapport entre les productions et la consommation en Poitou-Charentes</a:t>
            </a:r>
          </a:p>
          <a:p>
            <a:r>
              <a:rPr lang="fr-FR" dirty="0" smtClean="0"/>
              <a:t>Dans un 3</a:t>
            </a:r>
            <a:r>
              <a:rPr lang="fr-FR" baseline="30000" dirty="0" smtClean="0"/>
              <a:t>ème</a:t>
            </a:r>
            <a:r>
              <a:rPr lang="fr-FR" dirty="0" smtClean="0"/>
              <a:t> temps, nous nous intéresserons à la synthèse</a:t>
            </a:r>
            <a:r>
              <a:rPr lang="fr-FR" baseline="0" dirty="0" smtClean="0"/>
              <a:t> des acteurs rencontrés.</a:t>
            </a:r>
          </a:p>
          <a:p>
            <a:r>
              <a:rPr lang="fr-FR" baseline="0" dirty="0" smtClean="0"/>
              <a:t>Et pour finir, je vous présenterais les pistes d’actions envisagées pour 2016 et nous prendrons un temps pour échanger ensemble sur les 2 thématiques: magasins de producteurs et RHD.</a:t>
            </a:r>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3</a:t>
            </a:fld>
            <a:endParaRPr lang="en-US" dirty="0"/>
          </a:p>
        </p:txBody>
      </p:sp>
    </p:spTree>
    <p:extLst>
      <p:ext uri="{BB962C8B-B14F-4D97-AF65-F5344CB8AC3E}">
        <p14:creationId xmlns:p14="http://schemas.microsoft.com/office/powerpoint/2010/main" val="4113496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Concernant l’axe</a:t>
            </a:r>
            <a:r>
              <a:rPr lang="fr-FR" baseline="0" dirty="0" smtClean="0"/>
              <a:t> RHD que vient de vous présenter ……………… l’objectif 2015 était de réaliser un diagnostic sur l’approvisionnement de proximité pour la Restauration Hors Domicile en Poitou-Charentes, en analysant l’offre et les besoins existants.</a:t>
            </a:r>
            <a:endParaRPr lang="fr-FR" dirty="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4</a:t>
            </a:fld>
            <a:endParaRPr lang="en-US" dirty="0"/>
          </a:p>
        </p:txBody>
      </p:sp>
    </p:spTree>
    <p:extLst>
      <p:ext uri="{BB962C8B-B14F-4D97-AF65-F5344CB8AC3E}">
        <p14:creationId xmlns:p14="http://schemas.microsoft.com/office/powerpoint/2010/main" val="384694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(notamment avec les filières longues qui se sont développer à l’échelle locale)</a:t>
            </a:r>
            <a:endParaRPr lang="fr-FR" dirty="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5</a:t>
            </a:fld>
            <a:endParaRPr lang="en-US" dirty="0"/>
          </a:p>
        </p:txBody>
      </p:sp>
    </p:spTree>
    <p:extLst>
      <p:ext uri="{BB962C8B-B14F-4D97-AF65-F5344CB8AC3E}">
        <p14:creationId xmlns:p14="http://schemas.microsoft.com/office/powerpoint/2010/main" val="140855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lvl="1"/>
            <a:r>
              <a:rPr lang="fr-FR" sz="2600" dirty="0" smtClean="0"/>
              <a:t>Etablir la synthèse des diagnostics existants ou en cours.</a:t>
            </a:r>
          </a:p>
          <a:p>
            <a:pPr lvl="1"/>
            <a:r>
              <a:rPr lang="fr-FR" sz="2600" dirty="0" smtClean="0"/>
              <a:t>Rencontrer des acteurs de la RHD pour mieux définir et comprendre leurs attentes.</a:t>
            </a:r>
          </a:p>
          <a:p>
            <a:pPr lvl="1"/>
            <a:r>
              <a:rPr lang="fr-FR" sz="2600" dirty="0" smtClean="0"/>
              <a:t>Etablir un état des lieux de l’offre et de la demande spécifique aux produits de la RHD,</a:t>
            </a:r>
            <a:r>
              <a:rPr lang="fr-FR" sz="2600" baseline="0" dirty="0" smtClean="0"/>
              <a:t> </a:t>
            </a:r>
            <a:r>
              <a:rPr lang="fr-FR" sz="2600" dirty="0" smtClean="0"/>
              <a:t>en raisonnant en termes de filières et de territoires,</a:t>
            </a:r>
            <a:r>
              <a:rPr lang="fr-FR" sz="2600" baseline="0" dirty="0" smtClean="0"/>
              <a:t> à l’échelle Poitou-Charentes.</a:t>
            </a:r>
            <a:endParaRPr lang="fr-FR" sz="2600" dirty="0" smtClean="0"/>
          </a:p>
          <a:p>
            <a:endParaRPr lang="fr-FR" dirty="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6</a:t>
            </a:fld>
            <a:endParaRPr lang="en-US" dirty="0"/>
          </a:p>
        </p:txBody>
      </p:sp>
    </p:spTree>
    <p:extLst>
      <p:ext uri="{BB962C8B-B14F-4D97-AF65-F5344CB8AC3E}">
        <p14:creationId xmlns:p14="http://schemas.microsoft.com/office/powerpoint/2010/main" val="52914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Concernant</a:t>
            </a:r>
            <a:r>
              <a:rPr lang="fr-FR" baseline="0" dirty="0" smtClean="0"/>
              <a:t> la méthodologie employée pour ce diagnostic, nous pouvons la décliner en 5 étapes:</a:t>
            </a:r>
          </a:p>
          <a:p>
            <a:endParaRPr lang="fr-FR" baseline="0" dirty="0" smtClean="0"/>
          </a:p>
          <a:p>
            <a:r>
              <a:rPr lang="fr-FR" baseline="0" dirty="0" smtClean="0"/>
              <a:t>Tout d’abord, une 1</a:t>
            </a:r>
            <a:r>
              <a:rPr lang="fr-FR" baseline="30000" dirty="0" smtClean="0"/>
              <a:t>ère</a:t>
            </a:r>
            <a:r>
              <a:rPr lang="fr-FR" baseline="0" dirty="0" smtClean="0"/>
              <a:t> partie bibliographie afin de contextualiser et référencer les différentes études déjà réalisées sur le sujet.</a:t>
            </a:r>
          </a:p>
          <a:p>
            <a:endParaRPr lang="fr-FR" baseline="0" dirty="0" smtClean="0"/>
          </a:p>
          <a:p>
            <a:r>
              <a:rPr lang="fr-FR" baseline="0" dirty="0" smtClean="0"/>
              <a:t>Ensuite, j’ai sollicité les référents territoires et les conseillers diversification ou RHD des 4 chambres d’agriculture départementales pour compléter une enquête afin de recenser les acteurs de la RHD mais également les expériences déjà menées ou en cours.</a:t>
            </a:r>
          </a:p>
          <a:p>
            <a:endParaRPr lang="fr-FR" baseline="0" dirty="0" smtClean="0"/>
          </a:p>
          <a:p>
            <a:r>
              <a:rPr lang="fr-FR" baseline="0" dirty="0" smtClean="0"/>
              <a:t>Après avoir identifié les acteurs à rencontrer, j’ai réalisé une vingtaine d’entretien soit par téléphone ou lors de rendez-vous.</a:t>
            </a:r>
          </a:p>
          <a:p>
            <a:r>
              <a:rPr lang="fr-FR" baseline="0" dirty="0" smtClean="0"/>
              <a:t>L’objectif de ces rencontres était de comprendre les expériences, la méthodologie employée et d’identifier les constats et les besoins pour développer l’approvisionnement local en RHD.</a:t>
            </a:r>
          </a:p>
          <a:p>
            <a:endParaRPr lang="fr-FR" baseline="0" dirty="0" smtClean="0"/>
          </a:p>
          <a:p>
            <a:r>
              <a:rPr lang="fr-FR" baseline="0" dirty="0" smtClean="0"/>
              <a:t>En parallèle j’ai réalisé une enquête en ligne destiné au plus grand nombre d’acteurs de la RHD afin de compiler un maximum d’éléments.</a:t>
            </a:r>
          </a:p>
          <a:p>
            <a:endParaRPr lang="fr-FR" baseline="0" dirty="0" smtClean="0"/>
          </a:p>
          <a:p>
            <a:r>
              <a:rPr lang="fr-FR" baseline="0" dirty="0" smtClean="0"/>
              <a:t>La dernière étape étant d’analyser et de synthétiser afin de définir les pistes d’actions pour le développement de l’approvisionnement local en RHD et d’établir l’état des lieux de l’offre et de la demande.</a:t>
            </a:r>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7</a:t>
            </a:fld>
            <a:endParaRPr lang="en-US" dirty="0"/>
          </a:p>
        </p:txBody>
      </p:sp>
    </p:spTree>
    <p:extLst>
      <p:ext uri="{BB962C8B-B14F-4D97-AF65-F5344CB8AC3E}">
        <p14:creationId xmlns:p14="http://schemas.microsoft.com/office/powerpoint/2010/main" val="2428218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Concernant l’état des lieux de la demande</a:t>
            </a:r>
            <a:r>
              <a:rPr lang="fr-FR" baseline="0" dirty="0" smtClean="0"/>
              <a:t> en restauration collective, le nombre total de repas par jour recensé par la DRAAF Poitou-Charentes est de 440 200 repas. On estime donc à 92 440 000, le nombre de repas préparés par an en Poitou-Charentes.</a:t>
            </a:r>
          </a:p>
          <a:p>
            <a:r>
              <a:rPr lang="fr-FR" baseline="0" dirty="0" smtClean="0"/>
              <a:t>Avec un cout moyen des denrées alimentaires par repas de 1,80€, on peut extrapoler un potentiel de 1 663 920 000 € pour l’achat des denrées alimentaires par an à relocaliser à l’échelle régionale. Par jour, cela représente 792 360€.</a:t>
            </a:r>
          </a:p>
          <a:p>
            <a:endParaRPr lang="fr-FR" baseline="0" dirty="0" smtClean="0"/>
          </a:p>
          <a:p>
            <a:r>
              <a:rPr lang="fr-FR" baseline="0" dirty="0" smtClean="0"/>
              <a:t>Si l’on s’intéresse à la répartition du nombre de repas par jour, la</a:t>
            </a:r>
            <a:r>
              <a:rPr lang="fr-FR" sz="1200" kern="1200" dirty="0" smtClean="0">
                <a:solidFill>
                  <a:schemeClr val="tx1"/>
                </a:solidFill>
                <a:effectLst/>
                <a:latin typeface="+mn-lt"/>
                <a:ea typeface="+mn-ea"/>
                <a:cs typeface="+mn-cs"/>
              </a:rPr>
              <a:t> Charente-Maritime est le 1</a:t>
            </a:r>
            <a:r>
              <a:rPr lang="fr-FR" sz="1200" kern="1200" baseline="30000" dirty="0" smtClean="0">
                <a:solidFill>
                  <a:schemeClr val="tx1"/>
                </a:solidFill>
                <a:effectLst/>
                <a:latin typeface="+mn-lt"/>
                <a:ea typeface="+mn-ea"/>
                <a:cs typeface="+mn-cs"/>
              </a:rPr>
              <a:t>er</a:t>
            </a:r>
            <a:r>
              <a:rPr lang="fr-FR" sz="1200" kern="1200" dirty="0" smtClean="0">
                <a:solidFill>
                  <a:schemeClr val="tx1"/>
                </a:solidFill>
                <a:effectLst/>
                <a:latin typeface="+mn-lt"/>
                <a:ea typeface="+mn-ea"/>
                <a:cs typeface="+mn-cs"/>
              </a:rPr>
              <a:t> département en terme de repas préparés par jour,</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elle est suivie de près par la Vienne ensuite vient la Charente et enfin les Deux-Sèvres.</a:t>
            </a:r>
            <a:endParaRPr lang="fr-FR" baseline="0" dirty="0" smtClean="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8</a:t>
            </a:fld>
            <a:endParaRPr lang="en-US" dirty="0"/>
          </a:p>
        </p:txBody>
      </p:sp>
    </p:spTree>
    <p:extLst>
      <p:ext uri="{BB962C8B-B14F-4D97-AF65-F5344CB8AC3E}">
        <p14:creationId xmlns:p14="http://schemas.microsoft.com/office/powerpoint/2010/main" val="145118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la</a:t>
            </a:r>
            <a:r>
              <a:rPr lang="fr-FR" baseline="0" dirty="0" smtClean="0"/>
              <a:t> 1</a:t>
            </a:r>
            <a:r>
              <a:rPr lang="fr-FR" baseline="30000" dirty="0" smtClean="0"/>
              <a:t>ère</a:t>
            </a:r>
            <a:r>
              <a:rPr lang="fr-FR" baseline="0" dirty="0" smtClean="0"/>
              <a:t> partie de la diapositive, vous voyez la répartition du nombre de repas préparés par catégorie de restaurants. Le « camembert » de gauche représente la répartition en fonction de nombre repas par jour, celui de droite la répartition des repas sur une année.</a:t>
            </a:r>
          </a:p>
          <a:p>
            <a:r>
              <a:rPr lang="fr-FR" baseline="0" dirty="0" smtClean="0"/>
              <a:t>On remarque que l’ensemble des établissements scolaires représentent 42% des repas servis par an. Les établissements de santé représentent 37%.</a:t>
            </a:r>
          </a:p>
          <a:p>
            <a:r>
              <a:rPr lang="fr-FR" baseline="0" dirty="0" smtClean="0"/>
              <a:t>La répartition des repas par catégories de restaurants en Poitou-Charentes est similaire à la moyenne française.</a:t>
            </a:r>
          </a:p>
          <a:p>
            <a:endParaRPr lang="fr-FR" baseline="0" dirty="0" smtClean="0"/>
          </a:p>
          <a:p>
            <a:r>
              <a:rPr lang="fr-FR" baseline="0" dirty="0" smtClean="0"/>
              <a:t>L’histogramme représente le nombre de repas préparés par jour par catégorie de restaurants et par département. </a:t>
            </a:r>
          </a:p>
          <a:p>
            <a:r>
              <a:rPr lang="fr-FR" sz="1200" kern="1200" dirty="0" smtClean="0">
                <a:solidFill>
                  <a:schemeClr val="tx1"/>
                </a:solidFill>
                <a:effectLst/>
                <a:latin typeface="+mn-lt"/>
                <a:ea typeface="+mn-ea"/>
                <a:cs typeface="+mn-cs"/>
              </a:rPr>
              <a:t>D’un département à l’autre, on peut remarquer quelques nuances, l’accueil de personnes âgées, les cliniques et hôpitaux représentent davantage de repas en Charente-Maritime. La part de repas dans les établissements scolaires est largement supérieure dans la Vienne que dans les Deux-Sèvres. De plus, les repas préparés dans les restaurants universitaires sont nettement  plus importants dans la Vienne que dans les autres départements, cela s’explique par le fait que Poitiers est la 1</a:t>
            </a:r>
            <a:r>
              <a:rPr lang="fr-FR" sz="1200" kern="1200" baseline="30000" dirty="0" smtClean="0">
                <a:solidFill>
                  <a:schemeClr val="tx1"/>
                </a:solidFill>
                <a:effectLst/>
                <a:latin typeface="+mn-lt"/>
                <a:ea typeface="+mn-ea"/>
                <a:cs typeface="+mn-cs"/>
              </a:rPr>
              <a:t>ère</a:t>
            </a:r>
            <a:r>
              <a:rPr lang="fr-FR" sz="1200" kern="1200" dirty="0" smtClean="0">
                <a:solidFill>
                  <a:schemeClr val="tx1"/>
                </a:solidFill>
                <a:effectLst/>
                <a:latin typeface="+mn-lt"/>
                <a:ea typeface="+mn-ea"/>
                <a:cs typeface="+mn-cs"/>
              </a:rPr>
              <a:t> ville universitaire de France en nombre d’étudiants par rapport aux nombres d’habitants (ils représentent 25 % de la population).</a:t>
            </a:r>
          </a:p>
          <a:p>
            <a:r>
              <a:rPr lang="fr-FR" sz="1200" kern="1200" dirty="0" smtClean="0">
                <a:solidFill>
                  <a:schemeClr val="tx1"/>
                </a:solidFill>
                <a:effectLst/>
                <a:latin typeface="+mn-lt"/>
                <a:ea typeface="+mn-ea"/>
                <a:cs typeface="+mn-cs"/>
              </a:rPr>
              <a:t>La catégorie « autres » représente les administrations, les entreprises, les crèches, les établissements pénitentiaires et militaires. </a:t>
            </a:r>
          </a:p>
          <a:p>
            <a:endParaRPr lang="fr-FR" dirty="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9</a:t>
            </a:fld>
            <a:endParaRPr lang="en-US" dirty="0"/>
          </a:p>
        </p:txBody>
      </p:sp>
    </p:spTree>
    <p:extLst>
      <p:ext uri="{BB962C8B-B14F-4D97-AF65-F5344CB8AC3E}">
        <p14:creationId xmlns:p14="http://schemas.microsoft.com/office/powerpoint/2010/main" val="389358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990600" y="1116449"/>
            <a:ext cx="6858000" cy="707886"/>
          </a:xfrm>
        </p:spPr>
        <p:txBody>
          <a:bodyPr wrap="square">
            <a:spAutoFit/>
          </a:bodyPr>
          <a:lstStyle>
            <a:lvl1pPr algn="r">
              <a:defRPr sz="4000">
                <a:solidFill>
                  <a:schemeClr val="accent2">
                    <a:lumMod val="75000"/>
                  </a:schemeClr>
                </a:solidFill>
              </a:defRPr>
            </a:lvl1pPr>
          </a:lstStyle>
          <a:p>
            <a:r>
              <a:rPr lang="fr-FR" smtClean="0"/>
              <a:t>Modifiez le style du titre</a:t>
            </a:r>
            <a:endParaRPr lang="en-US" dirty="0"/>
          </a:p>
        </p:txBody>
      </p:sp>
      <p:sp>
        <p:nvSpPr>
          <p:cNvPr id="3" name="Subtitle 2"/>
          <p:cNvSpPr>
            <a:spLocks noGrp="1"/>
          </p:cNvSpPr>
          <p:nvPr userDrawn="1">
            <p:ph type="subTitle" idx="1"/>
          </p:nvPr>
        </p:nvSpPr>
        <p:spPr>
          <a:xfrm>
            <a:off x="990600" y="1900535"/>
            <a:ext cx="6858000" cy="461665"/>
          </a:xfrm>
        </p:spPr>
        <p:txBody>
          <a:bodyPr wrap="square">
            <a:spAutoFit/>
          </a:bodyPr>
          <a:lstStyle>
            <a:lvl1pPr marL="0" indent="0" algn="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6" name="Slide Number Placeholder 5"/>
          <p:cNvSpPr>
            <a:spLocks noGrp="1"/>
          </p:cNvSpPr>
          <p:nvPr userDrawn="1">
            <p:ph type="sldNum" sz="quarter" idx="12"/>
          </p:nvPr>
        </p:nvSpPr>
        <p:spPr>
          <a:xfrm>
            <a:off x="6562664" y="6446504"/>
            <a:ext cx="1115144" cy="365125"/>
          </a:xfrm>
        </p:spPr>
        <p:txBody>
          <a:bodyPr/>
          <a:lstStyle>
            <a:lvl1pPr>
              <a:defRPr>
                <a:solidFill>
                  <a:schemeClr val="tx1"/>
                </a:solidFill>
              </a:defRPr>
            </a:lvl1pPr>
          </a:lstStyle>
          <a:p>
            <a:fld id="{C238F03A-58E1-4ECA-9024-348A9A81A53D}"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725544" cy="1143000"/>
          </a:xfrm>
        </p:spPr>
        <p:txBody>
          <a:bodyPr/>
          <a:lstStyle/>
          <a:p>
            <a:r>
              <a:rPr lang="fr-FR" smtClean="0"/>
              <a:t>Modifiez le style du titre</a:t>
            </a:r>
            <a:endParaRPr lang="en-US"/>
          </a:p>
        </p:txBody>
      </p:sp>
      <p:sp>
        <p:nvSpPr>
          <p:cNvPr id="3" name="Content Placeholder 2"/>
          <p:cNvSpPr>
            <a:spLocks noGrp="1"/>
          </p:cNvSpPr>
          <p:nvPr>
            <p:ph idx="1"/>
          </p:nvPr>
        </p:nvSpPr>
        <p:spPr>
          <a:xfrm>
            <a:off x="1187624" y="1600200"/>
            <a:ext cx="7725544"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9" name="Slide Number Placeholder 5"/>
          <p:cNvSpPr>
            <a:spLocks noGrp="1"/>
          </p:cNvSpPr>
          <p:nvPr>
            <p:ph type="sldNum" sz="quarter" idx="12"/>
          </p:nvPr>
        </p:nvSpPr>
        <p:spPr>
          <a:xfrm>
            <a:off x="6562664" y="6446504"/>
            <a:ext cx="1115144" cy="365125"/>
          </a:xfrm>
        </p:spPr>
        <p:txBody>
          <a:bodyPr/>
          <a:lstStyle>
            <a:lvl1pPr>
              <a:defRPr>
                <a:solidFill>
                  <a:schemeClr val="tx1"/>
                </a:solidFill>
              </a:defRPr>
            </a:lvl1pPr>
          </a:lstStyle>
          <a:p>
            <a:fld id="{C238F03A-58E1-4ECA-9024-348A9A81A53D}" type="slidenum">
              <a:rPr lang="en-US" smtClean="0"/>
              <a:pPr/>
              <a:t>‹N°›</a:t>
            </a:fld>
            <a:endParaRPr lang="en-US" dirty="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440" y="6236601"/>
            <a:ext cx="504056" cy="575029"/>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6376" y="6471564"/>
            <a:ext cx="504056" cy="34006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87623" y="4406900"/>
            <a:ext cx="7307089"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1187623" y="2906713"/>
            <a:ext cx="730708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 name="Slide Number Placeholder 5"/>
          <p:cNvSpPr>
            <a:spLocks noGrp="1"/>
          </p:cNvSpPr>
          <p:nvPr>
            <p:ph type="sldNum" sz="quarter" idx="12"/>
          </p:nvPr>
        </p:nvSpPr>
        <p:spPr>
          <a:xfrm>
            <a:off x="6562664" y="6446504"/>
            <a:ext cx="1115144" cy="365125"/>
          </a:xfrm>
        </p:spPr>
        <p:txBody>
          <a:bodyPr/>
          <a:lstStyle>
            <a:lvl1pPr>
              <a:defRPr>
                <a:solidFill>
                  <a:schemeClr val="tx1"/>
                </a:solidFill>
              </a:defRPr>
            </a:lvl1pPr>
          </a:lstStyle>
          <a:p>
            <a:fld id="{C238F03A-58E1-4ECA-9024-348A9A81A53D}" type="slidenum">
              <a:rPr lang="en-US" smtClean="0"/>
              <a:pPr/>
              <a:t>‹N°›</a:t>
            </a:fld>
            <a:endParaRPr lang="en-US" dirty="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440" y="6236601"/>
            <a:ext cx="504056" cy="575029"/>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6376" y="6471564"/>
            <a:ext cx="504056" cy="340065"/>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1187624" y="1600200"/>
            <a:ext cx="367240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5076056" y="1600200"/>
            <a:ext cx="367240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10" name="Slide Number Placeholder 5"/>
          <p:cNvSpPr>
            <a:spLocks noGrp="1"/>
          </p:cNvSpPr>
          <p:nvPr>
            <p:ph type="sldNum" sz="quarter" idx="12"/>
          </p:nvPr>
        </p:nvSpPr>
        <p:spPr>
          <a:xfrm>
            <a:off x="6562664" y="6446504"/>
            <a:ext cx="1115144" cy="365125"/>
          </a:xfrm>
        </p:spPr>
        <p:txBody>
          <a:bodyPr/>
          <a:lstStyle>
            <a:lvl1pPr>
              <a:defRPr>
                <a:solidFill>
                  <a:schemeClr val="tx1"/>
                </a:solidFill>
              </a:defRPr>
            </a:lvl1pPr>
          </a:lstStyle>
          <a:p>
            <a:fld id="{C238F03A-58E1-4ECA-9024-348A9A81A53D}" type="slidenum">
              <a:rPr lang="en-US" smtClean="0"/>
              <a:pPr/>
              <a:t>‹N°›</a:t>
            </a:fld>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440" y="6236601"/>
            <a:ext cx="504056" cy="575029"/>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6376" y="6471564"/>
            <a:ext cx="504056" cy="340065"/>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62664" y="6446504"/>
            <a:ext cx="1115144" cy="365125"/>
          </a:xfrm>
        </p:spPr>
        <p:txBody>
          <a:bodyPr/>
          <a:lstStyle>
            <a:lvl1pPr>
              <a:defRPr>
                <a:solidFill>
                  <a:schemeClr val="tx1"/>
                </a:solidFill>
              </a:defRPr>
            </a:lvl1pPr>
          </a:lstStyle>
          <a:p>
            <a:fld id="{C238F03A-58E1-4ECA-9024-348A9A81A53D}" type="slidenum">
              <a:rPr lang="en-US" smtClean="0"/>
              <a:pPr/>
              <a:t>‹N°›</a:t>
            </a:fld>
            <a:endParaRPr lang="en-US" dirty="0"/>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440" y="6236601"/>
            <a:ext cx="504056" cy="575029"/>
          </a:xfrm>
          <a:prstGeom prst="rect">
            <a:avLst/>
          </a:prstGeom>
        </p:spPr>
      </p:pic>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6376" y="6471564"/>
            <a:ext cx="504056" cy="340065"/>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F1548-A370-498C-A14B-E715C2319CD9}" type="datetimeFigureOut">
              <a:rPr lang="en-US" smtClean="0"/>
              <a:pPr/>
              <a:t>12/13/2015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grpSp>
        <p:nvGrpSpPr>
          <p:cNvPr id="33" name="Group 32"/>
          <p:cNvGrpSpPr/>
          <p:nvPr/>
        </p:nvGrpSpPr>
        <p:grpSpPr>
          <a:xfrm>
            <a:off x="0" y="0"/>
            <a:ext cx="9634836" cy="6858002"/>
            <a:chOff x="0" y="0"/>
            <a:chExt cx="9634836" cy="6858002"/>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a:spLocks/>
            </p:cNvSpPr>
            <p:nvPr userDrawn="1"/>
          </p:nvSpPr>
          <p:spPr bwMode="auto">
            <a:xfrm rot="5400000">
              <a:off x="5169503" y="2883506"/>
              <a:ext cx="2060851" cy="5888142"/>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rgbClr val="6699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userDrawn="1"/>
          </p:nvSpPr>
          <p:spPr bwMode="auto">
            <a:xfrm rot="12108198">
              <a:off x="4605636" y="519298"/>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 name="Slide Number Placeholder 5"/>
          <p:cNvSpPr>
            <a:spLocks noGrp="1"/>
          </p:cNvSpPr>
          <p:nvPr>
            <p:ph type="sldNum" sz="quarter" idx="4"/>
          </p:nvPr>
        </p:nvSpPr>
        <p:spPr>
          <a:xfrm>
            <a:off x="6562664" y="6446504"/>
            <a:ext cx="1115144" cy="365125"/>
          </a:xfrm>
          <a:prstGeom prst="rect">
            <a:avLst/>
          </a:prstGeom>
        </p:spPr>
        <p:txBody>
          <a:bodyPr vert="horz" lIns="91440" tIns="45720" rIns="91440" bIns="45720" rtlCol="0" anchor="ctr"/>
          <a:lstStyle>
            <a:lvl1pPr algn="r">
              <a:defRPr sz="1200">
                <a:solidFill>
                  <a:schemeClr val="tx1"/>
                </a:solidFill>
              </a:defRPr>
            </a:lvl1pPr>
          </a:lstStyle>
          <a:p>
            <a:fld id="{C238F03A-58E1-4ECA-9024-348A9A81A53D}" type="slidenum">
              <a:rPr lang="en-US" smtClean="0"/>
              <a:pPr/>
              <a:t>‹N°›</a:t>
            </a:fld>
            <a:endParaRPr lang="en-US" dirty="0"/>
          </a:p>
        </p:txBody>
      </p:sp>
      <p:sp>
        <p:nvSpPr>
          <p:cNvPr id="2" name="Title Placeholder 1"/>
          <p:cNvSpPr>
            <a:spLocks noGrp="1"/>
          </p:cNvSpPr>
          <p:nvPr>
            <p:ph type="title"/>
          </p:nvPr>
        </p:nvSpPr>
        <p:spPr>
          <a:xfrm>
            <a:off x="1155408" y="274638"/>
            <a:ext cx="7531391" cy="1143000"/>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1155408" y="1600200"/>
            <a:ext cx="7531391"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pic>
        <p:nvPicPr>
          <p:cNvPr id="25" name="Image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512" y="0"/>
            <a:ext cx="1158722" cy="6876000"/>
          </a:xfrm>
          <a:prstGeom prst="rect">
            <a:avLst/>
          </a:prstGeom>
        </p:spPr>
      </p:pic>
      <p:sp>
        <p:nvSpPr>
          <p:cNvPr id="16" name="Date Placeholder 3"/>
          <p:cNvSpPr txBox="1">
            <a:spLocks/>
          </p:cNvSpPr>
          <p:nvPr userDrawn="1"/>
        </p:nvSpPr>
        <p:spPr>
          <a:xfrm>
            <a:off x="710208" y="6446504"/>
            <a:ext cx="1125488" cy="365125"/>
          </a:xfrm>
          <a:prstGeom prst="rect">
            <a:avLst/>
          </a:prstGeom>
        </p:spPr>
        <p:txBody>
          <a:bodyPr/>
          <a:lstStyle>
            <a:defPPr>
              <a:defRPr lang="en-US"/>
            </a:defPPr>
            <a:lvl1pPr marL="0" algn="l" defTabSz="914400" rtl="0" eaLnBrk="1" latinLnBrk="0" hangingPunct="1">
              <a:defRPr sz="900"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chemeClr val="bg1">
                    <a:lumMod val="50000"/>
                  </a:schemeClr>
                </a:solidFill>
              </a:rPr>
              <a:t>14 décembre 2015</a:t>
            </a:r>
            <a:endParaRPr lang="en-US" dirty="0">
              <a:solidFill>
                <a:schemeClr val="bg1">
                  <a:lumMod val="50000"/>
                </a:schemeClr>
              </a:solidFill>
            </a:endParaRPr>
          </a:p>
        </p:txBody>
      </p:sp>
      <p:sp>
        <p:nvSpPr>
          <p:cNvPr id="17" name="Footer Placeholder 4"/>
          <p:cNvSpPr txBox="1">
            <a:spLocks/>
          </p:cNvSpPr>
          <p:nvPr userDrawn="1"/>
        </p:nvSpPr>
        <p:spPr>
          <a:xfrm>
            <a:off x="1979712" y="6446504"/>
            <a:ext cx="4392488" cy="365125"/>
          </a:xfrm>
          <a:prstGeom prst="rect">
            <a:avLst/>
          </a:prstGeom>
        </p:spPr>
        <p:txBody>
          <a:bodyPr/>
          <a:lstStyle>
            <a:defPPr>
              <a:defRPr lang="en-US"/>
            </a:defPPr>
            <a:lvl1pPr marL="0" algn="l" defTabSz="914400" rtl="0" eaLnBrk="1" latinLnBrk="0" hangingPunct="1">
              <a:defRPr sz="1000"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smtClean="0">
                <a:solidFill>
                  <a:schemeClr val="bg1">
                    <a:lumMod val="50000"/>
                  </a:schemeClr>
                </a:solidFill>
              </a:rPr>
              <a:t>P</a:t>
            </a:r>
            <a:r>
              <a:rPr lang="fr-FR" dirty="0" smtClean="0">
                <a:solidFill>
                  <a:schemeClr val="bg1">
                    <a:lumMod val="50000"/>
                  </a:schemeClr>
                </a:solidFill>
              </a:rPr>
              <a:t>lan</a:t>
            </a:r>
            <a:r>
              <a:rPr lang="fr-FR" b="1" dirty="0" smtClean="0">
                <a:solidFill>
                  <a:schemeClr val="bg1">
                    <a:lumMod val="50000"/>
                  </a:schemeClr>
                </a:solidFill>
              </a:rPr>
              <a:t> r</a:t>
            </a:r>
            <a:r>
              <a:rPr lang="fr-FR" dirty="0" smtClean="0">
                <a:solidFill>
                  <a:schemeClr val="bg1">
                    <a:lumMod val="50000"/>
                  </a:schemeClr>
                </a:solidFill>
              </a:rPr>
              <a:t>égional</a:t>
            </a:r>
            <a:r>
              <a:rPr lang="fr-FR" b="1" dirty="0" smtClean="0">
                <a:solidFill>
                  <a:schemeClr val="bg1">
                    <a:lumMod val="50000"/>
                  </a:schemeClr>
                </a:solidFill>
              </a:rPr>
              <a:t> </a:t>
            </a:r>
            <a:r>
              <a:rPr lang="fr-FR" dirty="0" smtClean="0">
                <a:solidFill>
                  <a:schemeClr val="bg1">
                    <a:lumMod val="50000"/>
                  </a:schemeClr>
                </a:solidFill>
              </a:rPr>
              <a:t>de</a:t>
            </a:r>
            <a:r>
              <a:rPr lang="fr-FR" b="1" dirty="0" smtClean="0">
                <a:solidFill>
                  <a:schemeClr val="bg1">
                    <a:lumMod val="50000"/>
                  </a:schemeClr>
                </a:solidFill>
              </a:rPr>
              <a:t> d</a:t>
            </a:r>
            <a:r>
              <a:rPr lang="fr-FR" dirty="0" smtClean="0">
                <a:solidFill>
                  <a:schemeClr val="bg1">
                    <a:lumMod val="50000"/>
                  </a:schemeClr>
                </a:solidFill>
              </a:rPr>
              <a:t>éveloppement</a:t>
            </a:r>
            <a:r>
              <a:rPr lang="fr-FR" b="1" dirty="0" smtClean="0">
                <a:solidFill>
                  <a:schemeClr val="bg1">
                    <a:lumMod val="50000"/>
                  </a:schemeClr>
                </a:solidFill>
              </a:rPr>
              <a:t> </a:t>
            </a:r>
            <a:r>
              <a:rPr lang="fr-FR" dirty="0" smtClean="0">
                <a:solidFill>
                  <a:schemeClr val="bg1">
                    <a:lumMod val="50000"/>
                  </a:schemeClr>
                </a:solidFill>
              </a:rPr>
              <a:t>des</a:t>
            </a:r>
            <a:r>
              <a:rPr lang="fr-FR" b="1" dirty="0" smtClean="0">
                <a:solidFill>
                  <a:schemeClr val="bg1">
                    <a:lumMod val="50000"/>
                  </a:schemeClr>
                </a:solidFill>
              </a:rPr>
              <a:t>  </a:t>
            </a:r>
            <a:r>
              <a:rPr lang="fr-FR" sz="900" b="1" dirty="0" smtClean="0">
                <a:solidFill>
                  <a:schemeClr val="bg1">
                    <a:lumMod val="50000"/>
                  </a:schemeClr>
                </a:solidFill>
              </a:rPr>
              <a:t>C</a:t>
            </a:r>
            <a:r>
              <a:rPr lang="fr-FR" sz="900" dirty="0" smtClean="0">
                <a:solidFill>
                  <a:schemeClr val="bg1">
                    <a:lumMod val="50000"/>
                  </a:schemeClr>
                </a:solidFill>
              </a:rPr>
              <a:t>ircuits </a:t>
            </a:r>
            <a:r>
              <a:rPr lang="fr-FR" sz="900" b="1" dirty="0" smtClean="0">
                <a:solidFill>
                  <a:schemeClr val="bg1">
                    <a:lumMod val="50000"/>
                  </a:schemeClr>
                </a:solidFill>
              </a:rPr>
              <a:t>C</a:t>
            </a:r>
            <a:r>
              <a:rPr lang="fr-FR" sz="900" dirty="0" smtClean="0">
                <a:solidFill>
                  <a:schemeClr val="bg1">
                    <a:lumMod val="50000"/>
                  </a:schemeClr>
                </a:solidFill>
              </a:rPr>
              <a:t>ourts </a:t>
            </a:r>
          </a:p>
          <a:p>
            <a:pPr algn="ctr"/>
            <a:r>
              <a:rPr lang="fr-FR" sz="900" dirty="0" smtClean="0">
                <a:solidFill>
                  <a:schemeClr val="bg1">
                    <a:lumMod val="50000"/>
                  </a:schemeClr>
                </a:solidFill>
              </a:rPr>
              <a:t>et de l’</a:t>
            </a:r>
            <a:r>
              <a:rPr lang="fr-FR" sz="900" b="1" dirty="0" smtClean="0">
                <a:solidFill>
                  <a:schemeClr val="bg1">
                    <a:lumMod val="50000"/>
                  </a:schemeClr>
                </a:solidFill>
              </a:rPr>
              <a:t>É</a:t>
            </a:r>
            <a:r>
              <a:rPr lang="fr-FR" sz="900" dirty="0" smtClean="0">
                <a:solidFill>
                  <a:schemeClr val="bg1">
                    <a:lumMod val="50000"/>
                  </a:schemeClr>
                </a:solidFill>
              </a:rPr>
              <a:t>conomie </a:t>
            </a:r>
            <a:r>
              <a:rPr lang="fr-FR" sz="900" b="1" dirty="0" smtClean="0">
                <a:solidFill>
                  <a:schemeClr val="bg1">
                    <a:lumMod val="50000"/>
                  </a:schemeClr>
                </a:solidFill>
              </a:rPr>
              <a:t>A</a:t>
            </a:r>
            <a:r>
              <a:rPr lang="fr-FR" sz="900" dirty="0" smtClean="0">
                <a:solidFill>
                  <a:schemeClr val="bg1">
                    <a:lumMod val="50000"/>
                  </a:schemeClr>
                </a:solidFill>
              </a:rPr>
              <a:t>limentaire de </a:t>
            </a:r>
            <a:r>
              <a:rPr lang="fr-FR" sz="900" b="1" dirty="0" smtClean="0">
                <a:solidFill>
                  <a:schemeClr val="bg1">
                    <a:lumMod val="50000"/>
                  </a:schemeClr>
                </a:solidFill>
              </a:rPr>
              <a:t>P</a:t>
            </a:r>
            <a:r>
              <a:rPr lang="fr-FR" sz="900" dirty="0" smtClean="0">
                <a:solidFill>
                  <a:schemeClr val="bg1">
                    <a:lumMod val="50000"/>
                  </a:schemeClr>
                </a:solidFill>
              </a:rPr>
              <a:t>roximité</a:t>
            </a:r>
            <a:endParaRPr lang="en-US" sz="90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8.BMP"/></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5.xml"/><Relationship Id="rId7" Type="http://schemas.openxmlformats.org/officeDocument/2006/relationships/chart" Target="../charts/chart9.xml"/><Relationship Id="rId12"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11" Type="http://schemas.openxmlformats.org/officeDocument/2006/relationships/chart" Target="../charts/chart13.xml"/><Relationship Id="rId5" Type="http://schemas.openxmlformats.org/officeDocument/2006/relationships/chart" Target="../charts/chart7.xml"/><Relationship Id="rId10" Type="http://schemas.openxmlformats.org/officeDocument/2006/relationships/chart" Target="../charts/chart12.xml"/><Relationship Id="rId4" Type="http://schemas.openxmlformats.org/officeDocument/2006/relationships/chart" Target="../charts/chart6.xml"/><Relationship Id="rId9" Type="http://schemas.openxmlformats.org/officeDocument/2006/relationships/chart" Target="../charts/char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57582" y="980728"/>
            <a:ext cx="6644025" cy="3785652"/>
          </a:xfrm>
        </p:spPr>
        <p:txBody>
          <a:bodyPr/>
          <a:lstStyle/>
          <a:p>
            <a:r>
              <a:rPr lang="fr-FR" sz="4800" b="1" noProof="1" smtClean="0">
                <a:solidFill>
                  <a:srgbClr val="DC2C00"/>
                </a:solidFill>
              </a:rPr>
              <a:t>Plan régional de développement des Circuits courts et de l’Economie Alimentaire de Proximité</a:t>
            </a:r>
            <a:endParaRPr lang="fr-FR" sz="4800" b="1" noProof="1">
              <a:solidFill>
                <a:srgbClr val="DC2C00"/>
              </a:solidFill>
            </a:endParaRPr>
          </a:p>
        </p:txBody>
      </p:sp>
      <p:pic>
        <p:nvPicPr>
          <p:cNvPr id="7" name="Picture 6"/>
          <p:cNvPicPr/>
          <p:nvPr/>
        </p:nvPicPr>
        <p:blipFill>
          <a:blip r:embed="rId3"/>
          <a:stretch/>
        </p:blipFill>
        <p:spPr>
          <a:xfrm>
            <a:off x="2987824" y="5280677"/>
            <a:ext cx="1120770" cy="557374"/>
          </a:xfrm>
          <a:prstGeom prst="rect">
            <a:avLst/>
          </a:prstGeom>
          <a:ln>
            <a:noFill/>
          </a:ln>
        </p:spPr>
      </p:pic>
      <p:pic>
        <p:nvPicPr>
          <p:cNvPr id="8" name="Picture 15"/>
          <p:cNvPicPr/>
          <p:nvPr/>
        </p:nvPicPr>
        <p:blipFill>
          <a:blip r:embed="rId4"/>
          <a:stretch/>
        </p:blipFill>
        <p:spPr>
          <a:xfrm>
            <a:off x="4355976" y="5186822"/>
            <a:ext cx="580674" cy="745085"/>
          </a:xfrm>
          <a:prstGeom prst="rect">
            <a:avLst/>
          </a:prstGeom>
          <a:ln>
            <a:noFill/>
          </a:ln>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5253890"/>
            <a:ext cx="906258" cy="63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2320" y="5105924"/>
            <a:ext cx="749895" cy="855483"/>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192" y="5231312"/>
            <a:ext cx="942442" cy="6358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DC2C00"/>
                </a:solidFill>
              </a:rPr>
              <a:t>4. Etat des lieux de l’offre</a:t>
            </a:r>
            <a:endParaRPr lang="fr-FR" dirty="0">
              <a:solidFill>
                <a:srgbClr val="DC2C00"/>
              </a:solidFill>
            </a:endParaRPr>
          </a:p>
        </p:txBody>
      </p:sp>
      <p:sp>
        <p:nvSpPr>
          <p:cNvPr id="3" name="Espace réservé du contenu 2"/>
          <p:cNvSpPr>
            <a:spLocks noGrp="1"/>
          </p:cNvSpPr>
          <p:nvPr>
            <p:ph idx="1"/>
          </p:nvPr>
        </p:nvSpPr>
        <p:spPr>
          <a:xfrm>
            <a:off x="971600" y="1206292"/>
            <a:ext cx="8064896" cy="4525963"/>
          </a:xfrm>
        </p:spPr>
        <p:txBody>
          <a:bodyPr/>
          <a:lstStyle/>
          <a:p>
            <a:r>
              <a:rPr lang="fr-FR" dirty="0" smtClean="0">
                <a:solidFill>
                  <a:srgbClr val="FF6600"/>
                </a:solidFill>
              </a:rPr>
              <a:t>Les Industries Agro-Alimentaires en Poitou-Charentes</a:t>
            </a:r>
          </a:p>
          <a:p>
            <a:endParaRPr lang="fr-FR" dirty="0" smtClean="0"/>
          </a:p>
          <a:p>
            <a:pPr marL="0" indent="0">
              <a:buNone/>
            </a:pPr>
            <a:endParaRPr lang="fr-FR" dirty="0"/>
          </a:p>
        </p:txBody>
      </p:sp>
      <p:pic>
        <p:nvPicPr>
          <p:cNvPr id="4" name="Image 3"/>
          <p:cNvPicPr/>
          <p:nvPr/>
        </p:nvPicPr>
        <p:blipFill rotWithShape="1">
          <a:blip r:embed="rId3">
            <a:extLst>
              <a:ext uri="{28A0092B-C50C-407E-A947-70E740481C1C}">
                <a14:useLocalDpi xmlns:a14="http://schemas.microsoft.com/office/drawing/2010/main" val="0"/>
              </a:ext>
            </a:extLst>
          </a:blip>
          <a:srcRect l="15374" r="23127"/>
          <a:stretch/>
        </p:blipFill>
        <p:spPr bwMode="auto">
          <a:xfrm>
            <a:off x="2568570" y="1662336"/>
            <a:ext cx="4248472" cy="4752528"/>
          </a:xfrm>
          <a:prstGeom prst="rect">
            <a:avLst/>
          </a:prstGeom>
          <a:ln>
            <a:solidFill>
              <a:sysClr val="windowText" lastClr="000000"/>
            </a:solidFill>
          </a:ln>
          <a:extLst>
            <a:ext uri="{53640926-AAD7-44D8-BBD7-CCE9431645EC}">
              <a14:shadowObscured xmlns:a14="http://schemas.microsoft.com/office/drawing/2010/main"/>
            </a:ext>
          </a:extLst>
        </p:spPr>
      </p:pic>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l="4507" t="6066" r="24980" b="49019"/>
          <a:stretch/>
        </p:blipFill>
        <p:spPr>
          <a:xfrm>
            <a:off x="1331640" y="4954488"/>
            <a:ext cx="1236930" cy="1460376"/>
          </a:xfrm>
          <a:prstGeom prst="rect">
            <a:avLst/>
          </a:prstGeom>
          <a:ln>
            <a:solidFill>
              <a:schemeClr val="tx1"/>
            </a:solidFill>
          </a:ln>
        </p:spPr>
      </p:pic>
    </p:spTree>
    <p:extLst>
      <p:ext uri="{BB962C8B-B14F-4D97-AF65-F5344CB8AC3E}">
        <p14:creationId xmlns:p14="http://schemas.microsoft.com/office/powerpoint/2010/main" val="1476752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7725544" cy="764704"/>
          </a:xfrm>
        </p:spPr>
        <p:txBody>
          <a:bodyPr>
            <a:normAutofit/>
          </a:bodyPr>
          <a:lstStyle/>
          <a:p>
            <a:r>
              <a:rPr lang="fr-FR" dirty="0" smtClean="0">
                <a:solidFill>
                  <a:srgbClr val="DC2C00"/>
                </a:solidFill>
              </a:rPr>
              <a:t>4. Etat des lieux de l’offre</a:t>
            </a:r>
            <a:endParaRPr lang="fr-FR" dirty="0">
              <a:solidFill>
                <a:srgbClr val="DC2C00"/>
              </a:solidFill>
            </a:endParaRPr>
          </a:p>
        </p:txBody>
      </p:sp>
      <p:sp>
        <p:nvSpPr>
          <p:cNvPr id="3" name="Espace réservé du contenu 2"/>
          <p:cNvSpPr>
            <a:spLocks noGrp="1"/>
          </p:cNvSpPr>
          <p:nvPr>
            <p:ph idx="1"/>
          </p:nvPr>
        </p:nvSpPr>
        <p:spPr>
          <a:xfrm>
            <a:off x="899592" y="569647"/>
            <a:ext cx="8495928" cy="4525963"/>
          </a:xfrm>
        </p:spPr>
        <p:txBody>
          <a:bodyPr/>
          <a:lstStyle/>
          <a:p>
            <a:r>
              <a:rPr lang="fr-FR" dirty="0" smtClean="0">
                <a:solidFill>
                  <a:srgbClr val="FF6600"/>
                </a:solidFill>
              </a:rPr>
              <a:t>Les IAA en Poitou-Charentes par filières.</a:t>
            </a:r>
          </a:p>
          <a:p>
            <a:pPr marL="0" indent="0">
              <a:buNone/>
            </a:pPr>
            <a:endParaRPr lang="fr-FR" dirty="0" smtClean="0"/>
          </a:p>
          <a:p>
            <a:pPr marL="0" indent="0">
              <a:buNone/>
            </a:pPr>
            <a:endParaRPr lang="fr-FR" dirty="0"/>
          </a:p>
        </p:txBody>
      </p:sp>
      <p:pic>
        <p:nvPicPr>
          <p:cNvPr id="11" name="Image 10"/>
          <p:cNvPicPr>
            <a:picLocks noChangeAspect="1"/>
          </p:cNvPicPr>
          <p:nvPr/>
        </p:nvPicPr>
        <p:blipFill rotWithShape="1">
          <a:blip r:embed="rId3" cstate="print">
            <a:extLst>
              <a:ext uri="{28A0092B-C50C-407E-A947-70E740481C1C}">
                <a14:useLocalDpi xmlns:a14="http://schemas.microsoft.com/office/drawing/2010/main" val="0"/>
              </a:ext>
            </a:extLst>
          </a:blip>
          <a:srcRect l="18859" t="1817" r="19614" b="2726"/>
          <a:stretch/>
        </p:blipFill>
        <p:spPr>
          <a:xfrm>
            <a:off x="6444208" y="3861048"/>
            <a:ext cx="2272928" cy="2374392"/>
          </a:xfrm>
          <a:prstGeom prst="rect">
            <a:avLst/>
          </a:prstGeom>
          <a:ln>
            <a:solidFill>
              <a:schemeClr val="tx1"/>
            </a:solidFill>
          </a:ln>
        </p:spPr>
      </p:pic>
      <p:pic>
        <p:nvPicPr>
          <p:cNvPr id="12" name="Image 11"/>
          <p:cNvPicPr>
            <a:picLocks noChangeAspect="1"/>
          </p:cNvPicPr>
          <p:nvPr/>
        </p:nvPicPr>
        <p:blipFill rotWithShape="1">
          <a:blip r:embed="rId4" cstate="print">
            <a:extLst>
              <a:ext uri="{28A0092B-C50C-407E-A947-70E740481C1C}">
                <a14:useLocalDpi xmlns:a14="http://schemas.microsoft.com/office/drawing/2010/main" val="0"/>
              </a:ext>
            </a:extLst>
          </a:blip>
          <a:srcRect l="18591" t="1657" r="19049" b="2418"/>
          <a:stretch/>
        </p:blipFill>
        <p:spPr>
          <a:xfrm>
            <a:off x="3809760" y="3861048"/>
            <a:ext cx="2304256" cy="2408697"/>
          </a:xfrm>
          <a:prstGeom prst="rect">
            <a:avLst/>
          </a:prstGeom>
          <a:ln>
            <a:solidFill>
              <a:schemeClr val="tx1"/>
            </a:solidFill>
          </a:ln>
        </p:spPr>
      </p:pic>
      <p:pic>
        <p:nvPicPr>
          <p:cNvPr id="13" name="Image 12"/>
          <p:cNvPicPr>
            <a:picLocks noChangeAspect="1"/>
          </p:cNvPicPr>
          <p:nvPr/>
        </p:nvPicPr>
        <p:blipFill rotWithShape="1">
          <a:blip r:embed="rId5" cstate="print">
            <a:extLst>
              <a:ext uri="{28A0092B-C50C-407E-A947-70E740481C1C}">
                <a14:useLocalDpi xmlns:a14="http://schemas.microsoft.com/office/drawing/2010/main" val="0"/>
              </a:ext>
            </a:extLst>
          </a:blip>
          <a:srcRect l="18641" t="1732" r="19049" b="2111"/>
          <a:stretch/>
        </p:blipFill>
        <p:spPr>
          <a:xfrm>
            <a:off x="3779912" y="1065966"/>
            <a:ext cx="2318492" cy="2431442"/>
          </a:xfrm>
          <a:prstGeom prst="rect">
            <a:avLst/>
          </a:prstGeom>
          <a:ln>
            <a:solidFill>
              <a:schemeClr val="tx1"/>
            </a:solidFill>
          </a:ln>
        </p:spPr>
      </p:pic>
      <p:pic>
        <p:nvPicPr>
          <p:cNvPr id="14" name="Image 13"/>
          <p:cNvPicPr>
            <a:picLocks noChangeAspect="1"/>
          </p:cNvPicPr>
          <p:nvPr/>
        </p:nvPicPr>
        <p:blipFill rotWithShape="1">
          <a:blip r:embed="rId6" cstate="print">
            <a:extLst>
              <a:ext uri="{28A0092B-C50C-407E-A947-70E740481C1C}">
                <a14:useLocalDpi xmlns:a14="http://schemas.microsoft.com/office/drawing/2010/main" val="0"/>
              </a:ext>
            </a:extLst>
          </a:blip>
          <a:srcRect l="18692" t="1805" r="19049" b="2918"/>
          <a:stretch/>
        </p:blipFill>
        <p:spPr>
          <a:xfrm>
            <a:off x="6444208" y="1064446"/>
            <a:ext cx="2316909" cy="2409421"/>
          </a:xfrm>
          <a:prstGeom prst="rect">
            <a:avLst/>
          </a:prstGeom>
          <a:ln>
            <a:solidFill>
              <a:schemeClr val="tx1"/>
            </a:solidFill>
          </a:ln>
        </p:spPr>
      </p:pic>
      <p:pic>
        <p:nvPicPr>
          <p:cNvPr id="15" name="Image 14"/>
          <p:cNvPicPr>
            <a:picLocks noChangeAspect="1"/>
          </p:cNvPicPr>
          <p:nvPr/>
        </p:nvPicPr>
        <p:blipFill rotWithShape="1">
          <a:blip r:embed="rId7" cstate="print">
            <a:extLst>
              <a:ext uri="{28A0092B-C50C-407E-A947-70E740481C1C}">
                <a14:useLocalDpi xmlns:a14="http://schemas.microsoft.com/office/drawing/2010/main" val="0"/>
              </a:ext>
            </a:extLst>
          </a:blip>
          <a:srcRect l="18900" t="1878" r="19049" b="1963"/>
          <a:stretch/>
        </p:blipFill>
        <p:spPr>
          <a:xfrm>
            <a:off x="1209308" y="3861048"/>
            <a:ext cx="2321280" cy="2444532"/>
          </a:xfrm>
          <a:prstGeom prst="rect">
            <a:avLst/>
          </a:prstGeom>
          <a:ln>
            <a:solidFill>
              <a:schemeClr val="tx1"/>
            </a:solidFill>
          </a:ln>
        </p:spPr>
      </p:pic>
      <p:pic>
        <p:nvPicPr>
          <p:cNvPr id="16" name="Image 15"/>
          <p:cNvPicPr>
            <a:picLocks noChangeAspect="1"/>
          </p:cNvPicPr>
          <p:nvPr/>
        </p:nvPicPr>
        <p:blipFill rotWithShape="1">
          <a:blip r:embed="rId8" cstate="print">
            <a:extLst>
              <a:ext uri="{28A0092B-C50C-407E-A947-70E740481C1C}">
                <a14:useLocalDpi xmlns:a14="http://schemas.microsoft.com/office/drawing/2010/main" val="0"/>
              </a:ext>
            </a:extLst>
          </a:blip>
          <a:srcRect l="18950" t="1719" r="20156" b="1655"/>
          <a:stretch/>
        </p:blipFill>
        <p:spPr>
          <a:xfrm>
            <a:off x="1187624" y="1052736"/>
            <a:ext cx="2272928" cy="2450964"/>
          </a:xfrm>
          <a:prstGeom prst="rect">
            <a:avLst/>
          </a:prstGeom>
          <a:ln>
            <a:solidFill>
              <a:schemeClr val="tx1"/>
            </a:solidFill>
          </a:ln>
        </p:spPr>
      </p:pic>
      <p:pic>
        <p:nvPicPr>
          <p:cNvPr id="9" name="Image 8"/>
          <p:cNvPicPr>
            <a:picLocks noChangeAspect="1"/>
          </p:cNvPicPr>
          <p:nvPr/>
        </p:nvPicPr>
        <p:blipFill rotWithShape="1">
          <a:blip r:embed="rId9">
            <a:extLst>
              <a:ext uri="{28A0092B-C50C-407E-A947-70E740481C1C}">
                <a14:useLocalDpi xmlns:a14="http://schemas.microsoft.com/office/drawing/2010/main" val="0"/>
              </a:ext>
            </a:extLst>
          </a:blip>
          <a:srcRect l="4003" t="6966" r="64423" b="83412"/>
          <a:stretch/>
        </p:blipFill>
        <p:spPr>
          <a:xfrm>
            <a:off x="5434321" y="3140968"/>
            <a:ext cx="663395" cy="351021"/>
          </a:xfrm>
          <a:prstGeom prst="rect">
            <a:avLst/>
          </a:prstGeom>
        </p:spPr>
      </p:pic>
      <p:pic>
        <p:nvPicPr>
          <p:cNvPr id="8" name="Image 7"/>
          <p:cNvPicPr>
            <a:picLocks noChangeAspect="1"/>
          </p:cNvPicPr>
          <p:nvPr/>
        </p:nvPicPr>
        <p:blipFill rotWithShape="1">
          <a:blip r:embed="rId10">
            <a:extLst>
              <a:ext uri="{28A0092B-C50C-407E-A947-70E740481C1C}">
                <a14:useLocalDpi xmlns:a14="http://schemas.microsoft.com/office/drawing/2010/main" val="0"/>
              </a:ext>
            </a:extLst>
          </a:blip>
          <a:srcRect l="3321" t="6899" r="62656" b="80317"/>
          <a:stretch/>
        </p:blipFill>
        <p:spPr>
          <a:xfrm>
            <a:off x="2867660" y="5800657"/>
            <a:ext cx="662928" cy="461682"/>
          </a:xfrm>
          <a:prstGeom prst="rect">
            <a:avLst/>
          </a:prstGeom>
        </p:spPr>
      </p:pic>
      <p:pic>
        <p:nvPicPr>
          <p:cNvPr id="10" name="Image 9"/>
          <p:cNvPicPr>
            <a:picLocks noChangeAspect="1"/>
          </p:cNvPicPr>
          <p:nvPr/>
        </p:nvPicPr>
        <p:blipFill rotWithShape="1">
          <a:blip r:embed="rId11">
            <a:extLst>
              <a:ext uri="{28A0092B-C50C-407E-A947-70E740481C1C}">
                <a14:useLocalDpi xmlns:a14="http://schemas.microsoft.com/office/drawing/2010/main" val="0"/>
              </a:ext>
            </a:extLst>
          </a:blip>
          <a:srcRect l="3676" t="7292" r="64423" b="80284"/>
          <a:stretch/>
        </p:blipFill>
        <p:spPr>
          <a:xfrm>
            <a:off x="2842260" y="3050515"/>
            <a:ext cx="611618" cy="441474"/>
          </a:xfrm>
          <a:prstGeom prst="rect">
            <a:avLst/>
          </a:prstGeom>
        </p:spPr>
      </p:pic>
      <p:pic>
        <p:nvPicPr>
          <p:cNvPr id="6" name="Image 5"/>
          <p:cNvPicPr>
            <a:picLocks noChangeAspect="1"/>
          </p:cNvPicPr>
          <p:nvPr/>
        </p:nvPicPr>
        <p:blipFill rotWithShape="1">
          <a:blip r:embed="rId12">
            <a:extLst>
              <a:ext uri="{28A0092B-C50C-407E-A947-70E740481C1C}">
                <a14:useLocalDpi xmlns:a14="http://schemas.microsoft.com/office/drawing/2010/main" val="0"/>
              </a:ext>
            </a:extLst>
          </a:blip>
          <a:srcRect l="3124" t="7032" r="65271" b="80060"/>
          <a:stretch/>
        </p:blipFill>
        <p:spPr>
          <a:xfrm>
            <a:off x="5508104" y="5808062"/>
            <a:ext cx="590300" cy="446872"/>
          </a:xfrm>
          <a:prstGeom prst="rect">
            <a:avLst/>
          </a:prstGeom>
        </p:spPr>
      </p:pic>
      <p:pic>
        <p:nvPicPr>
          <p:cNvPr id="7" name="Image 6"/>
          <p:cNvPicPr>
            <a:picLocks noChangeAspect="1"/>
          </p:cNvPicPr>
          <p:nvPr/>
        </p:nvPicPr>
        <p:blipFill rotWithShape="1">
          <a:blip r:embed="rId13">
            <a:extLst>
              <a:ext uri="{28A0092B-C50C-407E-A947-70E740481C1C}">
                <a14:useLocalDpi xmlns:a14="http://schemas.microsoft.com/office/drawing/2010/main" val="0"/>
              </a:ext>
            </a:extLst>
          </a:blip>
          <a:srcRect l="2397" t="7532" r="62873" b="80929"/>
          <a:stretch/>
        </p:blipFill>
        <p:spPr>
          <a:xfrm>
            <a:off x="8100392" y="3068960"/>
            <a:ext cx="657526" cy="404907"/>
          </a:xfrm>
          <a:prstGeom prst="rect">
            <a:avLst/>
          </a:prstGeom>
        </p:spPr>
      </p:pic>
      <p:pic>
        <p:nvPicPr>
          <p:cNvPr id="5" name="Image 4"/>
          <p:cNvPicPr>
            <a:picLocks noChangeAspect="1"/>
          </p:cNvPicPr>
          <p:nvPr/>
        </p:nvPicPr>
        <p:blipFill rotWithShape="1">
          <a:blip r:embed="rId14">
            <a:extLst>
              <a:ext uri="{28A0092B-C50C-407E-A947-70E740481C1C}">
                <a14:useLocalDpi xmlns:a14="http://schemas.microsoft.com/office/drawing/2010/main" val="0"/>
              </a:ext>
            </a:extLst>
          </a:blip>
          <a:srcRect l="4865" t="6547" r="68010" b="83554"/>
          <a:stretch/>
        </p:blipFill>
        <p:spPr>
          <a:xfrm>
            <a:off x="8024524" y="5800245"/>
            <a:ext cx="590663" cy="399545"/>
          </a:xfrm>
          <a:prstGeom prst="rect">
            <a:avLst/>
          </a:prstGeom>
        </p:spPr>
      </p:pic>
      <p:sp>
        <p:nvSpPr>
          <p:cNvPr id="18" name="ZoneTexte 17"/>
          <p:cNvSpPr txBox="1"/>
          <p:nvPr/>
        </p:nvSpPr>
        <p:spPr>
          <a:xfrm>
            <a:off x="1856036" y="3463219"/>
            <a:ext cx="936103" cy="338554"/>
          </a:xfrm>
          <a:prstGeom prst="rect">
            <a:avLst/>
          </a:prstGeom>
          <a:noFill/>
        </p:spPr>
        <p:txBody>
          <a:bodyPr wrap="square" rtlCol="0">
            <a:spAutoFit/>
          </a:bodyPr>
          <a:lstStyle/>
          <a:p>
            <a:r>
              <a:rPr lang="fr-FR" sz="1600" dirty="0" smtClean="0">
                <a:solidFill>
                  <a:schemeClr val="accent1">
                    <a:lumMod val="75000"/>
                  </a:schemeClr>
                </a:solidFill>
              </a:rPr>
              <a:t>Viandes</a:t>
            </a:r>
            <a:endParaRPr lang="fr-FR" sz="1600" dirty="0">
              <a:solidFill>
                <a:schemeClr val="accent1">
                  <a:lumMod val="75000"/>
                </a:schemeClr>
              </a:solidFill>
            </a:endParaRPr>
          </a:p>
        </p:txBody>
      </p:sp>
      <p:sp>
        <p:nvSpPr>
          <p:cNvPr id="19" name="ZoneTexte 18"/>
          <p:cNvSpPr txBox="1"/>
          <p:nvPr/>
        </p:nvSpPr>
        <p:spPr>
          <a:xfrm>
            <a:off x="6715689" y="3473867"/>
            <a:ext cx="1729966" cy="338554"/>
          </a:xfrm>
          <a:prstGeom prst="rect">
            <a:avLst/>
          </a:prstGeom>
          <a:noFill/>
        </p:spPr>
        <p:txBody>
          <a:bodyPr wrap="square" rtlCol="0">
            <a:spAutoFit/>
          </a:bodyPr>
          <a:lstStyle/>
          <a:p>
            <a:r>
              <a:rPr lang="fr-FR" sz="1600" dirty="0" smtClean="0">
                <a:solidFill>
                  <a:schemeClr val="accent1">
                    <a:lumMod val="75000"/>
                  </a:schemeClr>
                </a:solidFill>
              </a:rPr>
              <a:t>Produits laitiers</a:t>
            </a:r>
            <a:endParaRPr lang="fr-FR" sz="1600" dirty="0">
              <a:solidFill>
                <a:schemeClr val="accent1">
                  <a:lumMod val="75000"/>
                </a:schemeClr>
              </a:solidFill>
            </a:endParaRPr>
          </a:p>
        </p:txBody>
      </p:sp>
      <p:sp>
        <p:nvSpPr>
          <p:cNvPr id="20" name="ZoneTexte 19"/>
          <p:cNvSpPr txBox="1"/>
          <p:nvPr/>
        </p:nvSpPr>
        <p:spPr>
          <a:xfrm>
            <a:off x="4096905" y="3473867"/>
            <a:ext cx="1729966" cy="338554"/>
          </a:xfrm>
          <a:prstGeom prst="rect">
            <a:avLst/>
          </a:prstGeom>
          <a:noFill/>
        </p:spPr>
        <p:txBody>
          <a:bodyPr wrap="square" rtlCol="0">
            <a:spAutoFit/>
          </a:bodyPr>
          <a:lstStyle/>
          <a:p>
            <a:r>
              <a:rPr lang="fr-FR" sz="1600" dirty="0" smtClean="0">
                <a:solidFill>
                  <a:schemeClr val="accent1">
                    <a:lumMod val="75000"/>
                  </a:schemeClr>
                </a:solidFill>
              </a:rPr>
              <a:t>Fruits et légumes</a:t>
            </a:r>
            <a:endParaRPr lang="fr-FR" sz="1600" dirty="0">
              <a:solidFill>
                <a:schemeClr val="accent1">
                  <a:lumMod val="75000"/>
                </a:schemeClr>
              </a:solidFill>
            </a:endParaRPr>
          </a:p>
        </p:txBody>
      </p:sp>
      <p:sp>
        <p:nvSpPr>
          <p:cNvPr id="21" name="ZoneTexte 20"/>
          <p:cNvSpPr txBox="1"/>
          <p:nvPr/>
        </p:nvSpPr>
        <p:spPr>
          <a:xfrm>
            <a:off x="1504965" y="6237312"/>
            <a:ext cx="1729966" cy="338554"/>
          </a:xfrm>
          <a:prstGeom prst="rect">
            <a:avLst/>
          </a:prstGeom>
          <a:noFill/>
        </p:spPr>
        <p:txBody>
          <a:bodyPr wrap="square" rtlCol="0">
            <a:spAutoFit/>
          </a:bodyPr>
          <a:lstStyle/>
          <a:p>
            <a:pPr algn="ctr"/>
            <a:r>
              <a:rPr lang="fr-FR" sz="1600" dirty="0" smtClean="0">
                <a:solidFill>
                  <a:schemeClr val="accent1">
                    <a:lumMod val="75000"/>
                  </a:schemeClr>
                </a:solidFill>
              </a:rPr>
              <a:t>Pêche</a:t>
            </a:r>
            <a:endParaRPr lang="fr-FR" sz="1600" dirty="0">
              <a:solidFill>
                <a:schemeClr val="accent1">
                  <a:lumMod val="75000"/>
                </a:schemeClr>
              </a:solidFill>
            </a:endParaRPr>
          </a:p>
        </p:txBody>
      </p:sp>
      <p:sp>
        <p:nvSpPr>
          <p:cNvPr id="22" name="ZoneTexte 21"/>
          <p:cNvSpPr txBox="1"/>
          <p:nvPr/>
        </p:nvSpPr>
        <p:spPr>
          <a:xfrm>
            <a:off x="4033623" y="6199790"/>
            <a:ext cx="1729966" cy="338554"/>
          </a:xfrm>
          <a:prstGeom prst="rect">
            <a:avLst/>
          </a:prstGeom>
          <a:noFill/>
        </p:spPr>
        <p:txBody>
          <a:bodyPr wrap="square" rtlCol="0">
            <a:spAutoFit/>
          </a:bodyPr>
          <a:lstStyle/>
          <a:p>
            <a:pPr algn="ctr"/>
            <a:r>
              <a:rPr lang="fr-FR" sz="1600" dirty="0" smtClean="0">
                <a:solidFill>
                  <a:schemeClr val="accent1">
                    <a:lumMod val="75000"/>
                  </a:schemeClr>
                </a:solidFill>
              </a:rPr>
              <a:t>Céréales</a:t>
            </a:r>
            <a:endParaRPr lang="fr-FR" sz="1600" dirty="0">
              <a:solidFill>
                <a:schemeClr val="accent1">
                  <a:lumMod val="75000"/>
                </a:schemeClr>
              </a:solidFill>
            </a:endParaRPr>
          </a:p>
        </p:txBody>
      </p:sp>
      <p:sp>
        <p:nvSpPr>
          <p:cNvPr id="23" name="ZoneTexte 22"/>
          <p:cNvSpPr txBox="1"/>
          <p:nvPr/>
        </p:nvSpPr>
        <p:spPr>
          <a:xfrm>
            <a:off x="6720880" y="6199790"/>
            <a:ext cx="1729966" cy="338554"/>
          </a:xfrm>
          <a:prstGeom prst="rect">
            <a:avLst/>
          </a:prstGeom>
          <a:noFill/>
        </p:spPr>
        <p:txBody>
          <a:bodyPr wrap="square" rtlCol="0">
            <a:spAutoFit/>
          </a:bodyPr>
          <a:lstStyle/>
          <a:p>
            <a:r>
              <a:rPr lang="fr-FR" sz="1600" dirty="0" smtClean="0">
                <a:solidFill>
                  <a:schemeClr val="accent1">
                    <a:lumMod val="75000"/>
                  </a:schemeClr>
                </a:solidFill>
              </a:rPr>
              <a:t>Autres</a:t>
            </a:r>
            <a:endParaRPr lang="fr-FR" sz="1600" dirty="0">
              <a:solidFill>
                <a:schemeClr val="accent1">
                  <a:lumMod val="75000"/>
                </a:schemeClr>
              </a:solidFill>
            </a:endParaRPr>
          </a:p>
        </p:txBody>
      </p:sp>
      <p:sp>
        <p:nvSpPr>
          <p:cNvPr id="24" name="ZoneTexte 23"/>
          <p:cNvSpPr txBox="1"/>
          <p:nvPr/>
        </p:nvSpPr>
        <p:spPr>
          <a:xfrm>
            <a:off x="811918" y="6525344"/>
            <a:ext cx="4696185" cy="276999"/>
          </a:xfrm>
          <a:prstGeom prst="rect">
            <a:avLst/>
          </a:prstGeom>
          <a:solidFill>
            <a:schemeClr val="bg1"/>
          </a:solidFill>
        </p:spPr>
        <p:txBody>
          <a:bodyPr wrap="square" rtlCol="0">
            <a:spAutoFit/>
          </a:bodyPr>
          <a:lstStyle/>
          <a:p>
            <a:r>
              <a:rPr lang="fr-FR" sz="1200" dirty="0" smtClean="0">
                <a:solidFill>
                  <a:schemeClr val="accent1">
                    <a:lumMod val="75000"/>
                  </a:schemeClr>
                </a:solidFill>
              </a:rPr>
              <a:t>Source: CCI Deux-Sèvres  -  Réalisation: CA des Deux-Sèvres</a:t>
            </a:r>
            <a:endParaRPr lang="fr-FR" sz="1200" dirty="0">
              <a:solidFill>
                <a:schemeClr val="accent1">
                  <a:lumMod val="75000"/>
                </a:schemeClr>
              </a:solidFill>
            </a:endParaRPr>
          </a:p>
        </p:txBody>
      </p:sp>
    </p:spTree>
    <p:extLst>
      <p:ext uri="{BB962C8B-B14F-4D97-AF65-F5344CB8AC3E}">
        <p14:creationId xmlns:p14="http://schemas.microsoft.com/office/powerpoint/2010/main" val="151296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DC2C00"/>
                </a:solidFill>
              </a:rPr>
              <a:t>4. Etat des lieux de l’offre</a:t>
            </a:r>
            <a:endParaRPr lang="fr-FR" dirty="0">
              <a:solidFill>
                <a:srgbClr val="DC2C00"/>
              </a:solidFill>
            </a:endParaRPr>
          </a:p>
        </p:txBody>
      </p:sp>
      <p:sp>
        <p:nvSpPr>
          <p:cNvPr id="3" name="Espace réservé du contenu 2"/>
          <p:cNvSpPr>
            <a:spLocks noGrp="1"/>
          </p:cNvSpPr>
          <p:nvPr>
            <p:ph idx="1"/>
          </p:nvPr>
        </p:nvSpPr>
        <p:spPr>
          <a:xfrm>
            <a:off x="1177399" y="1340768"/>
            <a:ext cx="7725544" cy="4525963"/>
          </a:xfrm>
        </p:spPr>
        <p:txBody>
          <a:bodyPr/>
          <a:lstStyle/>
          <a:p>
            <a:r>
              <a:rPr lang="fr-FR" dirty="0" smtClean="0">
                <a:solidFill>
                  <a:srgbClr val="FF0000"/>
                </a:solidFill>
              </a:rPr>
              <a:t>Les circuits-courts en Poitou-Charentes</a:t>
            </a:r>
          </a:p>
          <a:p>
            <a:endParaRPr lang="fr-FR" dirty="0">
              <a:solidFill>
                <a:srgbClr val="FF000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1958040775"/>
              </p:ext>
            </p:extLst>
          </p:nvPr>
        </p:nvGraphicFramePr>
        <p:xfrm>
          <a:off x="5148064" y="2852936"/>
          <a:ext cx="3888432" cy="1771650"/>
        </p:xfrm>
        <a:graphic>
          <a:graphicData uri="http://schemas.openxmlformats.org/drawingml/2006/table">
            <a:tbl>
              <a:tblPr firstRow="1" firstCol="1" bandRow="1">
                <a:tableStyleId>{5C22544A-7EE6-4342-B048-85BDC9FD1C3A}</a:tableStyleId>
              </a:tblPr>
              <a:tblGrid>
                <a:gridCol w="1152128"/>
                <a:gridCol w="936104"/>
                <a:gridCol w="936104"/>
                <a:gridCol w="864096"/>
              </a:tblGrid>
              <a:tr h="367665">
                <a:tc>
                  <a:txBody>
                    <a:bodyPr/>
                    <a:lstStyle/>
                    <a:p>
                      <a:pPr algn="just">
                        <a:lnSpc>
                          <a:spcPct val="115000"/>
                        </a:lnSpc>
                        <a:spcAft>
                          <a:spcPts val="0"/>
                        </a:spcAft>
                      </a:pPr>
                      <a:r>
                        <a:rPr lang="fr-FR" sz="1000" b="1" dirty="0">
                          <a:solidFill>
                            <a:schemeClr val="bg1"/>
                          </a:solidFill>
                          <a:effectLst/>
                        </a:rPr>
                        <a:t> </a:t>
                      </a:r>
                      <a:endParaRPr lang="fr-FR" sz="1100" b="1" dirty="0">
                        <a:solidFill>
                          <a:schemeClr val="bg1"/>
                        </a:solidFill>
                        <a:effectLst/>
                        <a:latin typeface="Calibri"/>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fr-FR" sz="1000" b="1" dirty="0">
                          <a:solidFill>
                            <a:schemeClr val="bg1"/>
                          </a:solidFill>
                          <a:effectLst/>
                        </a:rPr>
                        <a:t>Nombre d’exploitation en circuits-courts</a:t>
                      </a:r>
                      <a:endParaRPr lang="fr-FR" sz="1100" b="1" dirty="0">
                        <a:solidFill>
                          <a:schemeClr val="bg1"/>
                        </a:solidFill>
                        <a:effectLst/>
                        <a:latin typeface="Calibri"/>
                        <a:ea typeface="Calibri"/>
                        <a:cs typeface="Times New Roman"/>
                      </a:endParaRPr>
                    </a:p>
                  </a:txBody>
                  <a:tcPr marL="68580" marR="68580" marT="0" marB="0">
                    <a:solidFill>
                      <a:srgbClr val="86B531"/>
                    </a:solidFill>
                  </a:tcPr>
                </a:tc>
                <a:tc>
                  <a:txBody>
                    <a:bodyPr/>
                    <a:lstStyle/>
                    <a:p>
                      <a:pPr algn="ctr">
                        <a:lnSpc>
                          <a:spcPct val="115000"/>
                        </a:lnSpc>
                        <a:spcAft>
                          <a:spcPts val="0"/>
                        </a:spcAft>
                      </a:pPr>
                      <a:r>
                        <a:rPr lang="fr-FR" sz="1000" b="1">
                          <a:solidFill>
                            <a:schemeClr val="bg1"/>
                          </a:solidFill>
                          <a:effectLst/>
                        </a:rPr>
                        <a:t>Nombre total d’exploitations</a:t>
                      </a:r>
                      <a:endParaRPr lang="fr-FR" sz="1100" b="1">
                        <a:solidFill>
                          <a:schemeClr val="bg1"/>
                        </a:solidFill>
                        <a:effectLst/>
                        <a:latin typeface="Calibri"/>
                        <a:ea typeface="Calibri"/>
                        <a:cs typeface="Times New Roman"/>
                      </a:endParaRPr>
                    </a:p>
                  </a:txBody>
                  <a:tcPr marL="68580" marR="68580" marT="0" marB="0">
                    <a:solidFill>
                      <a:srgbClr val="86B531"/>
                    </a:solidFill>
                  </a:tcPr>
                </a:tc>
                <a:tc>
                  <a:txBody>
                    <a:bodyPr/>
                    <a:lstStyle/>
                    <a:p>
                      <a:pPr algn="ctr">
                        <a:lnSpc>
                          <a:spcPct val="115000"/>
                        </a:lnSpc>
                        <a:spcAft>
                          <a:spcPts val="0"/>
                        </a:spcAft>
                      </a:pPr>
                      <a:r>
                        <a:rPr lang="fr-FR" sz="1000" b="1" dirty="0">
                          <a:solidFill>
                            <a:schemeClr val="bg1"/>
                          </a:solidFill>
                          <a:effectLst/>
                        </a:rPr>
                        <a:t>Pourcentage exploitations en circuits-courts</a:t>
                      </a:r>
                      <a:endParaRPr lang="fr-FR" sz="1100" b="1" dirty="0">
                        <a:solidFill>
                          <a:schemeClr val="bg1"/>
                        </a:solidFill>
                        <a:effectLst/>
                        <a:latin typeface="Calibri"/>
                        <a:ea typeface="Calibri"/>
                        <a:cs typeface="Times New Roman"/>
                      </a:endParaRPr>
                    </a:p>
                  </a:txBody>
                  <a:tcPr marL="68580" marR="68580" marT="0" marB="0">
                    <a:solidFill>
                      <a:srgbClr val="86B531"/>
                    </a:solidFill>
                  </a:tcPr>
                </a:tc>
              </a:tr>
              <a:tr h="156845">
                <a:tc>
                  <a:txBody>
                    <a:bodyPr/>
                    <a:lstStyle/>
                    <a:p>
                      <a:pPr algn="just">
                        <a:lnSpc>
                          <a:spcPct val="115000"/>
                        </a:lnSpc>
                        <a:spcAft>
                          <a:spcPts val="0"/>
                        </a:spcAft>
                      </a:pPr>
                      <a:r>
                        <a:rPr lang="fr-FR" sz="1000" b="1" dirty="0">
                          <a:solidFill>
                            <a:schemeClr val="bg1"/>
                          </a:solidFill>
                          <a:effectLst/>
                        </a:rPr>
                        <a:t>Vienne</a:t>
                      </a:r>
                      <a:endParaRPr lang="fr-FR" sz="1100" b="1" dirty="0">
                        <a:solidFill>
                          <a:schemeClr val="bg1"/>
                        </a:solidFill>
                        <a:effectLst/>
                        <a:latin typeface="Calibri"/>
                        <a:ea typeface="Calibri"/>
                        <a:cs typeface="Times New Roman"/>
                      </a:endParaRPr>
                    </a:p>
                  </a:txBody>
                  <a:tcPr marL="68580" marR="68580" marT="0" marB="0">
                    <a:solidFill>
                      <a:srgbClr val="86B531"/>
                    </a:solidFill>
                  </a:tcPr>
                </a:tc>
                <a:tc>
                  <a:txBody>
                    <a:bodyPr/>
                    <a:lstStyle/>
                    <a:p>
                      <a:pPr algn="ctr">
                        <a:lnSpc>
                          <a:spcPct val="115000"/>
                        </a:lnSpc>
                        <a:spcAft>
                          <a:spcPts val="0"/>
                        </a:spcAft>
                      </a:pPr>
                      <a:r>
                        <a:rPr lang="fr-FR" sz="1000" b="1" dirty="0">
                          <a:solidFill>
                            <a:schemeClr val="tx1">
                              <a:lumMod val="75000"/>
                              <a:lumOff val="25000"/>
                            </a:schemeClr>
                          </a:solidFill>
                          <a:effectLst/>
                        </a:rPr>
                        <a:t>600</a:t>
                      </a:r>
                      <a:endParaRPr lang="fr-FR" sz="1100" b="1" dirty="0">
                        <a:solidFill>
                          <a:schemeClr val="tx1">
                            <a:lumMod val="75000"/>
                            <a:lumOff val="25000"/>
                          </a:schemeClr>
                        </a:solidFill>
                        <a:effectLst/>
                        <a:latin typeface="Calibri"/>
                        <a:ea typeface="Calibri"/>
                        <a:cs typeface="Times New Roman"/>
                      </a:endParaRPr>
                    </a:p>
                  </a:txBody>
                  <a:tcPr marL="68580" marR="68580" marT="0" marB="0" anchor="ctr">
                    <a:solidFill>
                      <a:srgbClr val="B8DA10"/>
                    </a:solidFill>
                  </a:tcPr>
                </a:tc>
                <a:tc>
                  <a:txBody>
                    <a:bodyPr/>
                    <a:lstStyle/>
                    <a:p>
                      <a:pPr algn="ctr">
                        <a:lnSpc>
                          <a:spcPct val="115000"/>
                        </a:lnSpc>
                        <a:spcAft>
                          <a:spcPts val="0"/>
                        </a:spcAft>
                      </a:pPr>
                      <a:r>
                        <a:rPr lang="fr-FR" sz="1000" b="1">
                          <a:solidFill>
                            <a:schemeClr val="tx1">
                              <a:lumMod val="75000"/>
                              <a:lumOff val="25000"/>
                            </a:schemeClr>
                          </a:solidFill>
                          <a:effectLst/>
                        </a:rPr>
                        <a:t>5200</a:t>
                      </a:r>
                      <a:endParaRPr lang="fr-FR" sz="1100" b="1">
                        <a:solidFill>
                          <a:schemeClr val="tx1">
                            <a:lumMod val="75000"/>
                            <a:lumOff val="25000"/>
                          </a:schemeClr>
                        </a:solidFill>
                        <a:effectLst/>
                        <a:latin typeface="Calibri"/>
                        <a:ea typeface="Calibri"/>
                        <a:cs typeface="Times New Roman"/>
                      </a:endParaRPr>
                    </a:p>
                  </a:txBody>
                  <a:tcPr marL="68580" marR="68580" marT="0" marB="0">
                    <a:solidFill>
                      <a:srgbClr val="B8DA10"/>
                    </a:solidFill>
                  </a:tcPr>
                </a:tc>
                <a:tc>
                  <a:txBody>
                    <a:bodyPr/>
                    <a:lstStyle/>
                    <a:p>
                      <a:pPr algn="ctr">
                        <a:lnSpc>
                          <a:spcPct val="115000"/>
                        </a:lnSpc>
                        <a:spcAft>
                          <a:spcPts val="0"/>
                        </a:spcAft>
                      </a:pPr>
                      <a:r>
                        <a:rPr lang="fr-FR" sz="1000" b="1">
                          <a:solidFill>
                            <a:schemeClr val="tx1">
                              <a:lumMod val="75000"/>
                              <a:lumOff val="25000"/>
                            </a:schemeClr>
                          </a:solidFill>
                          <a:effectLst/>
                        </a:rPr>
                        <a:t>11,50%</a:t>
                      </a:r>
                      <a:endParaRPr lang="fr-FR" sz="1100" b="1">
                        <a:solidFill>
                          <a:schemeClr val="tx1">
                            <a:lumMod val="75000"/>
                            <a:lumOff val="25000"/>
                          </a:schemeClr>
                        </a:solidFill>
                        <a:effectLst/>
                        <a:latin typeface="Calibri"/>
                        <a:ea typeface="Calibri"/>
                        <a:cs typeface="Times New Roman"/>
                      </a:endParaRPr>
                    </a:p>
                  </a:txBody>
                  <a:tcPr marL="68580" marR="68580" marT="0" marB="0">
                    <a:solidFill>
                      <a:srgbClr val="B8DA10"/>
                    </a:solidFill>
                  </a:tcPr>
                </a:tc>
              </a:tr>
              <a:tr h="149225">
                <a:tc>
                  <a:txBody>
                    <a:bodyPr/>
                    <a:lstStyle/>
                    <a:p>
                      <a:pPr algn="just">
                        <a:lnSpc>
                          <a:spcPct val="115000"/>
                        </a:lnSpc>
                        <a:spcAft>
                          <a:spcPts val="0"/>
                        </a:spcAft>
                      </a:pPr>
                      <a:r>
                        <a:rPr lang="fr-FR" sz="1000" b="1">
                          <a:solidFill>
                            <a:schemeClr val="bg1"/>
                          </a:solidFill>
                          <a:effectLst/>
                        </a:rPr>
                        <a:t>Deux-Sèvres</a:t>
                      </a:r>
                      <a:endParaRPr lang="fr-FR" sz="1100" b="1">
                        <a:solidFill>
                          <a:schemeClr val="bg1"/>
                        </a:solidFill>
                        <a:effectLst/>
                        <a:latin typeface="Calibri"/>
                        <a:ea typeface="Calibri"/>
                        <a:cs typeface="Times New Roman"/>
                      </a:endParaRPr>
                    </a:p>
                  </a:txBody>
                  <a:tcPr marL="68580" marR="68580" marT="0" marB="0">
                    <a:solidFill>
                      <a:srgbClr val="86B531"/>
                    </a:solidFill>
                  </a:tcPr>
                </a:tc>
                <a:tc>
                  <a:txBody>
                    <a:bodyPr/>
                    <a:lstStyle/>
                    <a:p>
                      <a:pPr algn="ctr">
                        <a:lnSpc>
                          <a:spcPct val="115000"/>
                        </a:lnSpc>
                        <a:spcAft>
                          <a:spcPts val="0"/>
                        </a:spcAft>
                      </a:pPr>
                      <a:r>
                        <a:rPr lang="fr-FR" sz="1000" b="1" dirty="0">
                          <a:solidFill>
                            <a:schemeClr val="tx1">
                              <a:lumMod val="75000"/>
                              <a:lumOff val="25000"/>
                            </a:schemeClr>
                          </a:solidFill>
                          <a:effectLst/>
                        </a:rPr>
                        <a:t>650</a:t>
                      </a:r>
                      <a:endParaRPr lang="fr-FR" sz="1100" b="1" dirty="0">
                        <a:solidFill>
                          <a:schemeClr val="tx1">
                            <a:lumMod val="75000"/>
                            <a:lumOff val="25000"/>
                          </a:schemeClr>
                        </a:solidFill>
                        <a:effectLst/>
                        <a:latin typeface="Calibri"/>
                        <a:ea typeface="Calibri"/>
                        <a:cs typeface="Times New Roman"/>
                      </a:endParaRPr>
                    </a:p>
                  </a:txBody>
                  <a:tcPr marL="68580" marR="68580" marT="0" marB="0">
                    <a:solidFill>
                      <a:srgbClr val="B8DA10"/>
                    </a:solidFill>
                  </a:tcPr>
                </a:tc>
                <a:tc>
                  <a:txBody>
                    <a:bodyPr/>
                    <a:lstStyle/>
                    <a:p>
                      <a:pPr algn="ctr">
                        <a:lnSpc>
                          <a:spcPct val="115000"/>
                        </a:lnSpc>
                        <a:spcAft>
                          <a:spcPts val="0"/>
                        </a:spcAft>
                      </a:pPr>
                      <a:r>
                        <a:rPr lang="fr-FR" sz="1000" b="1" dirty="0">
                          <a:solidFill>
                            <a:schemeClr val="tx1">
                              <a:lumMod val="75000"/>
                              <a:lumOff val="25000"/>
                            </a:schemeClr>
                          </a:solidFill>
                          <a:effectLst/>
                        </a:rPr>
                        <a:t>6400</a:t>
                      </a:r>
                      <a:endParaRPr lang="fr-FR" sz="1100" b="1" dirty="0">
                        <a:solidFill>
                          <a:schemeClr val="tx1">
                            <a:lumMod val="75000"/>
                            <a:lumOff val="25000"/>
                          </a:schemeClr>
                        </a:solidFill>
                        <a:effectLst/>
                        <a:latin typeface="Calibri"/>
                        <a:ea typeface="Calibri"/>
                        <a:cs typeface="Times New Roman"/>
                      </a:endParaRPr>
                    </a:p>
                  </a:txBody>
                  <a:tcPr marL="68580" marR="68580" marT="0" marB="0">
                    <a:solidFill>
                      <a:srgbClr val="B8DA10"/>
                    </a:solidFill>
                  </a:tcPr>
                </a:tc>
                <a:tc>
                  <a:txBody>
                    <a:bodyPr/>
                    <a:lstStyle/>
                    <a:p>
                      <a:pPr algn="ctr">
                        <a:lnSpc>
                          <a:spcPct val="115000"/>
                        </a:lnSpc>
                        <a:spcAft>
                          <a:spcPts val="0"/>
                        </a:spcAft>
                      </a:pPr>
                      <a:r>
                        <a:rPr lang="fr-FR" sz="1000" b="1">
                          <a:solidFill>
                            <a:schemeClr val="tx1">
                              <a:lumMod val="75000"/>
                              <a:lumOff val="25000"/>
                            </a:schemeClr>
                          </a:solidFill>
                          <a:effectLst/>
                        </a:rPr>
                        <a:t>10%</a:t>
                      </a:r>
                      <a:endParaRPr lang="fr-FR" sz="1100" b="1">
                        <a:solidFill>
                          <a:schemeClr val="tx1">
                            <a:lumMod val="75000"/>
                            <a:lumOff val="25000"/>
                          </a:schemeClr>
                        </a:solidFill>
                        <a:effectLst/>
                        <a:latin typeface="Calibri"/>
                        <a:ea typeface="Calibri"/>
                        <a:cs typeface="Times New Roman"/>
                      </a:endParaRPr>
                    </a:p>
                  </a:txBody>
                  <a:tcPr marL="68580" marR="68580" marT="0" marB="0">
                    <a:solidFill>
                      <a:srgbClr val="B8DA10"/>
                    </a:solidFill>
                  </a:tcPr>
                </a:tc>
              </a:tr>
              <a:tr h="193040">
                <a:tc>
                  <a:txBody>
                    <a:bodyPr/>
                    <a:lstStyle/>
                    <a:p>
                      <a:pPr algn="just">
                        <a:lnSpc>
                          <a:spcPct val="115000"/>
                        </a:lnSpc>
                        <a:spcAft>
                          <a:spcPts val="0"/>
                        </a:spcAft>
                      </a:pPr>
                      <a:r>
                        <a:rPr lang="fr-FR" sz="1000" b="1" dirty="0">
                          <a:solidFill>
                            <a:schemeClr val="bg1"/>
                          </a:solidFill>
                          <a:effectLst/>
                        </a:rPr>
                        <a:t>Charente-Maritime</a:t>
                      </a:r>
                      <a:endParaRPr lang="fr-FR" sz="1100" b="1" dirty="0">
                        <a:solidFill>
                          <a:schemeClr val="bg1"/>
                        </a:solidFill>
                        <a:effectLst/>
                        <a:latin typeface="Calibri"/>
                        <a:ea typeface="Calibri"/>
                        <a:cs typeface="Times New Roman"/>
                      </a:endParaRPr>
                    </a:p>
                  </a:txBody>
                  <a:tcPr marL="68580" marR="68580" marT="0" marB="0">
                    <a:solidFill>
                      <a:srgbClr val="86B531"/>
                    </a:solidFill>
                  </a:tcPr>
                </a:tc>
                <a:tc>
                  <a:txBody>
                    <a:bodyPr/>
                    <a:lstStyle/>
                    <a:p>
                      <a:pPr algn="ctr">
                        <a:lnSpc>
                          <a:spcPct val="115000"/>
                        </a:lnSpc>
                        <a:spcAft>
                          <a:spcPts val="0"/>
                        </a:spcAft>
                      </a:pPr>
                      <a:r>
                        <a:rPr lang="fr-FR" sz="1000" b="1">
                          <a:solidFill>
                            <a:schemeClr val="tx1">
                              <a:lumMod val="75000"/>
                              <a:lumOff val="25000"/>
                            </a:schemeClr>
                          </a:solidFill>
                          <a:effectLst/>
                        </a:rPr>
                        <a:t>1200</a:t>
                      </a:r>
                      <a:endParaRPr lang="fr-FR" sz="1100" b="1">
                        <a:solidFill>
                          <a:schemeClr val="tx1">
                            <a:lumMod val="75000"/>
                            <a:lumOff val="25000"/>
                          </a:schemeClr>
                        </a:solidFill>
                        <a:effectLst/>
                        <a:latin typeface="Calibri"/>
                        <a:ea typeface="Calibri"/>
                        <a:cs typeface="Times New Roman"/>
                      </a:endParaRPr>
                    </a:p>
                  </a:txBody>
                  <a:tcPr marL="68580" marR="68580" marT="0" marB="0">
                    <a:solidFill>
                      <a:srgbClr val="B8DA10"/>
                    </a:solidFill>
                  </a:tcPr>
                </a:tc>
                <a:tc>
                  <a:txBody>
                    <a:bodyPr/>
                    <a:lstStyle/>
                    <a:p>
                      <a:pPr algn="ctr">
                        <a:lnSpc>
                          <a:spcPct val="115000"/>
                        </a:lnSpc>
                        <a:spcAft>
                          <a:spcPts val="0"/>
                        </a:spcAft>
                      </a:pPr>
                      <a:r>
                        <a:rPr lang="fr-FR" sz="1000" b="1" dirty="0">
                          <a:solidFill>
                            <a:schemeClr val="tx1">
                              <a:lumMod val="75000"/>
                              <a:lumOff val="25000"/>
                            </a:schemeClr>
                          </a:solidFill>
                          <a:effectLst/>
                        </a:rPr>
                        <a:t>7400</a:t>
                      </a:r>
                      <a:endParaRPr lang="fr-FR" sz="1100" b="1" dirty="0">
                        <a:solidFill>
                          <a:schemeClr val="tx1">
                            <a:lumMod val="75000"/>
                            <a:lumOff val="25000"/>
                          </a:schemeClr>
                        </a:solidFill>
                        <a:effectLst/>
                        <a:latin typeface="Calibri"/>
                        <a:ea typeface="Calibri"/>
                        <a:cs typeface="Times New Roman"/>
                      </a:endParaRPr>
                    </a:p>
                  </a:txBody>
                  <a:tcPr marL="68580" marR="68580" marT="0" marB="0">
                    <a:solidFill>
                      <a:srgbClr val="B8DA10"/>
                    </a:solidFill>
                  </a:tcPr>
                </a:tc>
                <a:tc>
                  <a:txBody>
                    <a:bodyPr/>
                    <a:lstStyle/>
                    <a:p>
                      <a:pPr algn="ctr">
                        <a:lnSpc>
                          <a:spcPct val="115000"/>
                        </a:lnSpc>
                        <a:spcAft>
                          <a:spcPts val="0"/>
                        </a:spcAft>
                      </a:pPr>
                      <a:r>
                        <a:rPr lang="fr-FR" sz="1000" b="1" dirty="0">
                          <a:solidFill>
                            <a:schemeClr val="tx1">
                              <a:lumMod val="75000"/>
                              <a:lumOff val="25000"/>
                            </a:schemeClr>
                          </a:solidFill>
                          <a:effectLst/>
                        </a:rPr>
                        <a:t>16,20%</a:t>
                      </a:r>
                      <a:endParaRPr lang="fr-FR" sz="1100" b="1" dirty="0">
                        <a:solidFill>
                          <a:schemeClr val="tx1">
                            <a:lumMod val="75000"/>
                            <a:lumOff val="25000"/>
                          </a:schemeClr>
                        </a:solidFill>
                        <a:effectLst/>
                        <a:latin typeface="Calibri"/>
                        <a:ea typeface="Calibri"/>
                        <a:cs typeface="Times New Roman"/>
                      </a:endParaRPr>
                    </a:p>
                  </a:txBody>
                  <a:tcPr marL="68580" marR="68580" marT="0" marB="0">
                    <a:solidFill>
                      <a:srgbClr val="B8DA10"/>
                    </a:solidFill>
                  </a:tcPr>
                </a:tc>
              </a:tr>
              <a:tr h="176530">
                <a:tc>
                  <a:txBody>
                    <a:bodyPr/>
                    <a:lstStyle/>
                    <a:p>
                      <a:pPr algn="just">
                        <a:lnSpc>
                          <a:spcPct val="115000"/>
                        </a:lnSpc>
                        <a:spcAft>
                          <a:spcPts val="0"/>
                        </a:spcAft>
                      </a:pPr>
                      <a:r>
                        <a:rPr lang="fr-FR" sz="1000" b="1">
                          <a:solidFill>
                            <a:schemeClr val="bg1"/>
                          </a:solidFill>
                          <a:effectLst/>
                        </a:rPr>
                        <a:t>Charente</a:t>
                      </a:r>
                      <a:endParaRPr lang="fr-FR" sz="1100" b="1">
                        <a:solidFill>
                          <a:schemeClr val="bg1"/>
                        </a:solidFill>
                        <a:effectLst/>
                        <a:latin typeface="Calibri"/>
                        <a:ea typeface="Calibri"/>
                        <a:cs typeface="Times New Roman"/>
                      </a:endParaRPr>
                    </a:p>
                  </a:txBody>
                  <a:tcPr marL="68580" marR="68580" marT="0" marB="0">
                    <a:solidFill>
                      <a:srgbClr val="86B531"/>
                    </a:solidFill>
                  </a:tcPr>
                </a:tc>
                <a:tc>
                  <a:txBody>
                    <a:bodyPr/>
                    <a:lstStyle/>
                    <a:p>
                      <a:pPr algn="ctr">
                        <a:lnSpc>
                          <a:spcPct val="115000"/>
                        </a:lnSpc>
                        <a:spcAft>
                          <a:spcPts val="0"/>
                        </a:spcAft>
                      </a:pPr>
                      <a:r>
                        <a:rPr lang="fr-FR" sz="1000" b="1">
                          <a:solidFill>
                            <a:schemeClr val="tx1">
                              <a:lumMod val="75000"/>
                              <a:lumOff val="25000"/>
                            </a:schemeClr>
                          </a:solidFill>
                          <a:effectLst/>
                        </a:rPr>
                        <a:t>800</a:t>
                      </a:r>
                      <a:endParaRPr lang="fr-FR" sz="1100" b="1">
                        <a:solidFill>
                          <a:schemeClr val="tx1">
                            <a:lumMod val="75000"/>
                            <a:lumOff val="25000"/>
                          </a:schemeClr>
                        </a:solidFill>
                        <a:effectLst/>
                        <a:latin typeface="Calibri"/>
                        <a:ea typeface="Calibri"/>
                        <a:cs typeface="Times New Roman"/>
                      </a:endParaRPr>
                    </a:p>
                  </a:txBody>
                  <a:tcPr marL="68580" marR="68580" marT="0" marB="0">
                    <a:solidFill>
                      <a:srgbClr val="B8DA10"/>
                    </a:solidFill>
                  </a:tcPr>
                </a:tc>
                <a:tc>
                  <a:txBody>
                    <a:bodyPr/>
                    <a:lstStyle/>
                    <a:p>
                      <a:pPr algn="ctr">
                        <a:lnSpc>
                          <a:spcPct val="115000"/>
                        </a:lnSpc>
                        <a:spcAft>
                          <a:spcPts val="0"/>
                        </a:spcAft>
                      </a:pPr>
                      <a:r>
                        <a:rPr lang="fr-FR" sz="1000" b="1">
                          <a:solidFill>
                            <a:schemeClr val="tx1">
                              <a:lumMod val="75000"/>
                              <a:lumOff val="25000"/>
                            </a:schemeClr>
                          </a:solidFill>
                          <a:effectLst/>
                        </a:rPr>
                        <a:t>7900</a:t>
                      </a:r>
                      <a:endParaRPr lang="fr-FR" sz="1100" b="1">
                        <a:solidFill>
                          <a:schemeClr val="tx1">
                            <a:lumMod val="75000"/>
                            <a:lumOff val="25000"/>
                          </a:schemeClr>
                        </a:solidFill>
                        <a:effectLst/>
                        <a:latin typeface="Calibri"/>
                        <a:ea typeface="Calibri"/>
                        <a:cs typeface="Times New Roman"/>
                      </a:endParaRPr>
                    </a:p>
                  </a:txBody>
                  <a:tcPr marL="68580" marR="68580" marT="0" marB="0">
                    <a:solidFill>
                      <a:srgbClr val="B8DA10"/>
                    </a:solidFill>
                  </a:tcPr>
                </a:tc>
                <a:tc>
                  <a:txBody>
                    <a:bodyPr/>
                    <a:lstStyle/>
                    <a:p>
                      <a:pPr algn="ctr">
                        <a:lnSpc>
                          <a:spcPct val="115000"/>
                        </a:lnSpc>
                        <a:spcAft>
                          <a:spcPts val="0"/>
                        </a:spcAft>
                      </a:pPr>
                      <a:r>
                        <a:rPr lang="fr-FR" sz="1000" b="1" dirty="0">
                          <a:solidFill>
                            <a:schemeClr val="tx1">
                              <a:lumMod val="75000"/>
                              <a:lumOff val="25000"/>
                            </a:schemeClr>
                          </a:solidFill>
                          <a:effectLst/>
                        </a:rPr>
                        <a:t>10%</a:t>
                      </a:r>
                      <a:endParaRPr lang="fr-FR" sz="1100" b="1" dirty="0">
                        <a:solidFill>
                          <a:schemeClr val="tx1">
                            <a:lumMod val="75000"/>
                            <a:lumOff val="25000"/>
                          </a:schemeClr>
                        </a:solidFill>
                        <a:effectLst/>
                        <a:latin typeface="Calibri"/>
                        <a:ea typeface="Calibri"/>
                        <a:cs typeface="Times New Roman"/>
                      </a:endParaRPr>
                    </a:p>
                  </a:txBody>
                  <a:tcPr marL="68580" marR="68580" marT="0" marB="0">
                    <a:solidFill>
                      <a:srgbClr val="B8DA10"/>
                    </a:solidFill>
                  </a:tcPr>
                </a:tc>
              </a:tr>
              <a:tr h="169545">
                <a:tc>
                  <a:txBody>
                    <a:bodyPr/>
                    <a:lstStyle/>
                    <a:p>
                      <a:pPr algn="just">
                        <a:lnSpc>
                          <a:spcPct val="115000"/>
                        </a:lnSpc>
                        <a:spcAft>
                          <a:spcPts val="0"/>
                        </a:spcAft>
                      </a:pPr>
                      <a:r>
                        <a:rPr lang="fr-FR" sz="1000" b="1" dirty="0">
                          <a:solidFill>
                            <a:schemeClr val="bg1"/>
                          </a:solidFill>
                          <a:effectLst/>
                        </a:rPr>
                        <a:t>Région</a:t>
                      </a:r>
                      <a:endParaRPr lang="fr-FR" sz="1100" b="1" dirty="0">
                        <a:solidFill>
                          <a:schemeClr val="bg1"/>
                        </a:solidFill>
                        <a:effectLst/>
                        <a:latin typeface="Calibri"/>
                        <a:ea typeface="Calibri"/>
                        <a:cs typeface="Times New Roman"/>
                      </a:endParaRPr>
                    </a:p>
                  </a:txBody>
                  <a:tcPr marL="68580" marR="68580" marT="0" marB="0">
                    <a:solidFill>
                      <a:srgbClr val="86B531"/>
                    </a:solidFill>
                  </a:tcPr>
                </a:tc>
                <a:tc>
                  <a:txBody>
                    <a:bodyPr/>
                    <a:lstStyle/>
                    <a:p>
                      <a:pPr algn="ctr">
                        <a:lnSpc>
                          <a:spcPct val="115000"/>
                        </a:lnSpc>
                        <a:spcAft>
                          <a:spcPts val="0"/>
                        </a:spcAft>
                      </a:pPr>
                      <a:r>
                        <a:rPr lang="fr-FR" sz="1000" b="1">
                          <a:solidFill>
                            <a:schemeClr val="tx1">
                              <a:lumMod val="75000"/>
                              <a:lumOff val="25000"/>
                            </a:schemeClr>
                          </a:solidFill>
                          <a:effectLst/>
                        </a:rPr>
                        <a:t>3250</a:t>
                      </a:r>
                      <a:endParaRPr lang="fr-FR" sz="1100" b="1">
                        <a:solidFill>
                          <a:schemeClr val="tx1">
                            <a:lumMod val="75000"/>
                            <a:lumOff val="25000"/>
                          </a:schemeClr>
                        </a:solidFill>
                        <a:effectLst/>
                        <a:latin typeface="Calibri"/>
                        <a:ea typeface="Calibri"/>
                        <a:cs typeface="Times New Roman"/>
                      </a:endParaRPr>
                    </a:p>
                  </a:txBody>
                  <a:tcPr marL="68580" marR="68580" marT="0" marB="0">
                    <a:solidFill>
                      <a:srgbClr val="B8DA10"/>
                    </a:solidFill>
                  </a:tcPr>
                </a:tc>
                <a:tc>
                  <a:txBody>
                    <a:bodyPr/>
                    <a:lstStyle/>
                    <a:p>
                      <a:pPr algn="ctr">
                        <a:lnSpc>
                          <a:spcPct val="115000"/>
                        </a:lnSpc>
                        <a:spcAft>
                          <a:spcPts val="0"/>
                        </a:spcAft>
                      </a:pPr>
                      <a:r>
                        <a:rPr lang="fr-FR" sz="1000" b="1">
                          <a:solidFill>
                            <a:schemeClr val="tx1">
                              <a:lumMod val="75000"/>
                              <a:lumOff val="25000"/>
                            </a:schemeClr>
                          </a:solidFill>
                          <a:effectLst/>
                        </a:rPr>
                        <a:t>26900</a:t>
                      </a:r>
                      <a:endParaRPr lang="fr-FR" sz="1100" b="1">
                        <a:solidFill>
                          <a:schemeClr val="tx1">
                            <a:lumMod val="75000"/>
                            <a:lumOff val="25000"/>
                          </a:schemeClr>
                        </a:solidFill>
                        <a:effectLst/>
                        <a:latin typeface="Calibri"/>
                        <a:ea typeface="Calibri"/>
                        <a:cs typeface="Times New Roman"/>
                      </a:endParaRPr>
                    </a:p>
                  </a:txBody>
                  <a:tcPr marL="68580" marR="68580" marT="0" marB="0">
                    <a:solidFill>
                      <a:srgbClr val="B8DA10"/>
                    </a:solidFill>
                  </a:tcPr>
                </a:tc>
                <a:tc>
                  <a:txBody>
                    <a:bodyPr/>
                    <a:lstStyle/>
                    <a:p>
                      <a:pPr algn="ctr">
                        <a:lnSpc>
                          <a:spcPct val="115000"/>
                        </a:lnSpc>
                        <a:spcAft>
                          <a:spcPts val="0"/>
                        </a:spcAft>
                      </a:pPr>
                      <a:r>
                        <a:rPr lang="fr-FR" sz="1000" b="1" dirty="0">
                          <a:solidFill>
                            <a:schemeClr val="tx1">
                              <a:lumMod val="75000"/>
                              <a:lumOff val="25000"/>
                            </a:schemeClr>
                          </a:solidFill>
                          <a:effectLst/>
                        </a:rPr>
                        <a:t>12%</a:t>
                      </a:r>
                      <a:endParaRPr lang="fr-FR" sz="1100" b="1" dirty="0">
                        <a:solidFill>
                          <a:schemeClr val="tx1">
                            <a:lumMod val="75000"/>
                            <a:lumOff val="25000"/>
                          </a:schemeClr>
                        </a:solidFill>
                        <a:effectLst/>
                        <a:latin typeface="Calibri"/>
                        <a:ea typeface="Calibri"/>
                        <a:cs typeface="Times New Roman"/>
                      </a:endParaRPr>
                    </a:p>
                  </a:txBody>
                  <a:tcPr marL="68580" marR="68580" marT="0" marB="0">
                    <a:solidFill>
                      <a:srgbClr val="B8DA10"/>
                    </a:solidFill>
                  </a:tcPr>
                </a:tc>
              </a:tr>
              <a:tr h="169545">
                <a:tc>
                  <a:txBody>
                    <a:bodyPr/>
                    <a:lstStyle/>
                    <a:p>
                      <a:pPr algn="just">
                        <a:lnSpc>
                          <a:spcPct val="115000"/>
                        </a:lnSpc>
                        <a:spcAft>
                          <a:spcPts val="0"/>
                        </a:spcAft>
                      </a:pPr>
                      <a:r>
                        <a:rPr lang="fr-FR" sz="1000" b="1" dirty="0">
                          <a:solidFill>
                            <a:schemeClr val="bg1"/>
                          </a:solidFill>
                          <a:effectLst/>
                        </a:rPr>
                        <a:t>Métropole</a:t>
                      </a:r>
                      <a:endParaRPr lang="fr-FR" sz="1100" b="1" dirty="0">
                        <a:solidFill>
                          <a:schemeClr val="bg1"/>
                        </a:solidFill>
                        <a:effectLst/>
                        <a:latin typeface="Calibri"/>
                        <a:ea typeface="Calibri"/>
                        <a:cs typeface="Times New Roman"/>
                      </a:endParaRPr>
                    </a:p>
                  </a:txBody>
                  <a:tcPr marL="68580" marR="68580" marT="0" marB="0">
                    <a:solidFill>
                      <a:srgbClr val="86B531"/>
                    </a:solidFill>
                  </a:tcPr>
                </a:tc>
                <a:tc>
                  <a:txBody>
                    <a:bodyPr/>
                    <a:lstStyle/>
                    <a:p>
                      <a:pPr algn="ctr">
                        <a:lnSpc>
                          <a:spcPct val="115000"/>
                        </a:lnSpc>
                        <a:spcAft>
                          <a:spcPts val="0"/>
                        </a:spcAft>
                      </a:pPr>
                      <a:r>
                        <a:rPr lang="fr-FR" sz="1000" b="1">
                          <a:solidFill>
                            <a:schemeClr val="tx1">
                              <a:lumMod val="75000"/>
                              <a:lumOff val="25000"/>
                            </a:schemeClr>
                          </a:solidFill>
                          <a:effectLst/>
                        </a:rPr>
                        <a:t> </a:t>
                      </a:r>
                      <a:endParaRPr lang="fr-FR" sz="1100" b="1">
                        <a:solidFill>
                          <a:schemeClr val="tx1">
                            <a:lumMod val="75000"/>
                            <a:lumOff val="25000"/>
                          </a:schemeClr>
                        </a:solidFill>
                        <a:effectLst/>
                        <a:latin typeface="Calibri"/>
                        <a:ea typeface="Calibri"/>
                        <a:cs typeface="Times New Roman"/>
                      </a:endParaRPr>
                    </a:p>
                  </a:txBody>
                  <a:tcPr marL="68580" marR="68580" marT="0" marB="0">
                    <a:solidFill>
                      <a:srgbClr val="B8DA10"/>
                    </a:solidFill>
                  </a:tcPr>
                </a:tc>
                <a:tc>
                  <a:txBody>
                    <a:bodyPr/>
                    <a:lstStyle/>
                    <a:p>
                      <a:pPr algn="ctr">
                        <a:lnSpc>
                          <a:spcPct val="115000"/>
                        </a:lnSpc>
                        <a:spcAft>
                          <a:spcPts val="0"/>
                        </a:spcAft>
                      </a:pPr>
                      <a:r>
                        <a:rPr lang="fr-FR" sz="1000" b="1">
                          <a:solidFill>
                            <a:schemeClr val="tx1">
                              <a:lumMod val="75000"/>
                              <a:lumOff val="25000"/>
                            </a:schemeClr>
                          </a:solidFill>
                          <a:effectLst/>
                        </a:rPr>
                        <a:t> </a:t>
                      </a:r>
                      <a:endParaRPr lang="fr-FR" sz="1100" b="1">
                        <a:solidFill>
                          <a:schemeClr val="tx1">
                            <a:lumMod val="75000"/>
                            <a:lumOff val="25000"/>
                          </a:schemeClr>
                        </a:solidFill>
                        <a:effectLst/>
                        <a:latin typeface="Calibri"/>
                        <a:ea typeface="Calibri"/>
                        <a:cs typeface="Times New Roman"/>
                      </a:endParaRPr>
                    </a:p>
                  </a:txBody>
                  <a:tcPr marL="68580" marR="68580" marT="0" marB="0">
                    <a:solidFill>
                      <a:srgbClr val="B8DA10"/>
                    </a:solidFill>
                  </a:tcPr>
                </a:tc>
                <a:tc>
                  <a:txBody>
                    <a:bodyPr/>
                    <a:lstStyle/>
                    <a:p>
                      <a:pPr algn="ctr">
                        <a:lnSpc>
                          <a:spcPct val="115000"/>
                        </a:lnSpc>
                        <a:spcAft>
                          <a:spcPts val="0"/>
                        </a:spcAft>
                      </a:pPr>
                      <a:r>
                        <a:rPr lang="fr-FR" sz="1000" b="1" dirty="0">
                          <a:solidFill>
                            <a:schemeClr val="tx1">
                              <a:lumMod val="75000"/>
                              <a:lumOff val="25000"/>
                            </a:schemeClr>
                          </a:solidFill>
                          <a:effectLst/>
                        </a:rPr>
                        <a:t>18,50%</a:t>
                      </a:r>
                      <a:endParaRPr lang="fr-FR" sz="1100" b="1" dirty="0">
                        <a:solidFill>
                          <a:schemeClr val="tx1">
                            <a:lumMod val="75000"/>
                            <a:lumOff val="25000"/>
                          </a:schemeClr>
                        </a:solidFill>
                        <a:effectLst/>
                        <a:latin typeface="Calibri"/>
                        <a:ea typeface="Calibri"/>
                        <a:cs typeface="Times New Roman"/>
                      </a:endParaRPr>
                    </a:p>
                  </a:txBody>
                  <a:tcPr marL="68580" marR="68580" marT="0" marB="0">
                    <a:solidFill>
                      <a:srgbClr val="B8DA10"/>
                    </a:solid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786456187"/>
              </p:ext>
            </p:extLst>
          </p:nvPr>
        </p:nvGraphicFramePr>
        <p:xfrm>
          <a:off x="1115616" y="1916832"/>
          <a:ext cx="3960440" cy="3977640"/>
        </p:xfrm>
        <a:graphic>
          <a:graphicData uri="http://schemas.openxmlformats.org/drawingml/2006/table">
            <a:tbl>
              <a:tblPr firstRow="1" bandRow="1">
                <a:tableStyleId>{5C22544A-7EE6-4342-B048-85BDC9FD1C3A}</a:tableStyleId>
              </a:tblPr>
              <a:tblGrid>
                <a:gridCol w="1656184"/>
                <a:gridCol w="2304256"/>
              </a:tblGrid>
              <a:tr h="293304">
                <a:tc>
                  <a:txBody>
                    <a:bodyPr/>
                    <a:lstStyle/>
                    <a:p>
                      <a:r>
                        <a:rPr lang="fr-FR" sz="1050" b="1" dirty="0" smtClean="0"/>
                        <a:t>Productions les plus représentées</a:t>
                      </a:r>
                      <a:endParaRPr lang="fr-FR" sz="1050" b="1" dirty="0"/>
                    </a:p>
                  </a:txBody>
                  <a:tcPr>
                    <a:solidFill>
                      <a:srgbClr val="86B531"/>
                    </a:solidFill>
                  </a:tcPr>
                </a:tc>
                <a:tc>
                  <a:txBody>
                    <a:bodyPr/>
                    <a:lstStyle/>
                    <a:p>
                      <a:r>
                        <a:rPr lang="fr-FR" sz="1050" b="1" dirty="0" smtClean="0"/>
                        <a:t>Nombre de producteurs</a:t>
                      </a:r>
                      <a:endParaRPr lang="fr-FR" sz="1050" b="1" dirty="0"/>
                    </a:p>
                  </a:txBody>
                  <a:tcPr>
                    <a:solidFill>
                      <a:srgbClr val="86B531"/>
                    </a:solidFill>
                  </a:tcPr>
                </a:tc>
              </a:tr>
              <a:tr h="252551">
                <a:tc>
                  <a:txBody>
                    <a:bodyPr/>
                    <a:lstStyle/>
                    <a:p>
                      <a:r>
                        <a:rPr lang="fr-FR" sz="1050" b="1" dirty="0" smtClean="0">
                          <a:solidFill>
                            <a:schemeClr val="tx1">
                              <a:lumMod val="75000"/>
                              <a:lumOff val="25000"/>
                            </a:schemeClr>
                          </a:solidFill>
                        </a:rPr>
                        <a:t>Viande (bœuf, mouton, porc…)</a:t>
                      </a:r>
                      <a:endParaRPr lang="fr-FR" sz="1050" b="1" dirty="0">
                        <a:solidFill>
                          <a:schemeClr val="tx1">
                            <a:lumMod val="75000"/>
                            <a:lumOff val="25000"/>
                          </a:schemeClr>
                        </a:solidFill>
                      </a:endParaRPr>
                    </a:p>
                  </a:txBody>
                  <a:tcPr>
                    <a:solidFill>
                      <a:srgbClr val="D3F13D"/>
                    </a:solidFill>
                  </a:tcPr>
                </a:tc>
                <a:tc>
                  <a:txBody>
                    <a:bodyPr/>
                    <a:lstStyle/>
                    <a:p>
                      <a:r>
                        <a:rPr lang="fr-FR" sz="1050" b="1" dirty="0" smtClean="0">
                          <a:solidFill>
                            <a:schemeClr val="tx1">
                              <a:lumMod val="75000"/>
                              <a:lumOff val="25000"/>
                            </a:schemeClr>
                          </a:solidFill>
                        </a:rPr>
                        <a:t>392 producteurs</a:t>
                      </a:r>
                      <a:endParaRPr lang="fr-FR" sz="1050" b="1" dirty="0">
                        <a:solidFill>
                          <a:schemeClr val="tx1">
                            <a:lumMod val="75000"/>
                            <a:lumOff val="25000"/>
                          </a:schemeClr>
                        </a:solidFill>
                      </a:endParaRPr>
                    </a:p>
                  </a:txBody>
                  <a:tcPr>
                    <a:solidFill>
                      <a:srgbClr val="D3F13D"/>
                    </a:solidFill>
                  </a:tcPr>
                </a:tc>
              </a:tr>
              <a:tr h="205313">
                <a:tc>
                  <a:txBody>
                    <a:bodyPr/>
                    <a:lstStyle/>
                    <a:p>
                      <a:r>
                        <a:rPr lang="fr-FR" sz="1050" b="1" dirty="0" smtClean="0">
                          <a:solidFill>
                            <a:schemeClr val="tx1">
                              <a:lumMod val="75000"/>
                              <a:lumOff val="25000"/>
                            </a:schemeClr>
                          </a:solidFill>
                        </a:rPr>
                        <a:t>Vins et produis de la vigne</a:t>
                      </a:r>
                      <a:endParaRPr lang="fr-FR" sz="1050" b="1" dirty="0">
                        <a:solidFill>
                          <a:schemeClr val="tx1">
                            <a:lumMod val="75000"/>
                            <a:lumOff val="25000"/>
                          </a:schemeClr>
                        </a:solidFill>
                      </a:endParaRPr>
                    </a:p>
                  </a:txBody>
                  <a:tcPr>
                    <a:solidFill>
                      <a:srgbClr val="D3F13D"/>
                    </a:solidFill>
                  </a:tcPr>
                </a:tc>
                <a:tc>
                  <a:txBody>
                    <a:bodyPr/>
                    <a:lstStyle/>
                    <a:p>
                      <a:r>
                        <a:rPr lang="fr-FR" sz="1050" b="1" dirty="0" smtClean="0">
                          <a:solidFill>
                            <a:schemeClr val="tx1">
                              <a:lumMod val="75000"/>
                              <a:lumOff val="25000"/>
                            </a:schemeClr>
                          </a:solidFill>
                        </a:rPr>
                        <a:t>250 producteurs</a:t>
                      </a:r>
                      <a:endParaRPr lang="fr-FR" sz="1050" b="1" dirty="0">
                        <a:solidFill>
                          <a:schemeClr val="tx1">
                            <a:lumMod val="75000"/>
                            <a:lumOff val="25000"/>
                          </a:schemeClr>
                        </a:solidFill>
                      </a:endParaRPr>
                    </a:p>
                  </a:txBody>
                  <a:tcPr>
                    <a:solidFill>
                      <a:srgbClr val="D3F13D"/>
                    </a:solidFill>
                  </a:tcPr>
                </a:tc>
              </a:tr>
              <a:tr h="157845">
                <a:tc>
                  <a:txBody>
                    <a:bodyPr/>
                    <a:lstStyle/>
                    <a:p>
                      <a:r>
                        <a:rPr lang="fr-FR" sz="1050" b="1" dirty="0" smtClean="0">
                          <a:solidFill>
                            <a:schemeClr val="tx1">
                              <a:lumMod val="75000"/>
                              <a:lumOff val="25000"/>
                            </a:schemeClr>
                          </a:solidFill>
                        </a:rPr>
                        <a:t>Légumes</a:t>
                      </a:r>
                      <a:endParaRPr lang="fr-FR" sz="1050" b="1" dirty="0">
                        <a:solidFill>
                          <a:schemeClr val="tx1">
                            <a:lumMod val="75000"/>
                            <a:lumOff val="25000"/>
                          </a:schemeClr>
                        </a:solidFill>
                      </a:endParaRPr>
                    </a:p>
                  </a:txBody>
                  <a:tcPr>
                    <a:solidFill>
                      <a:srgbClr val="D3F13D"/>
                    </a:solidFill>
                  </a:tcPr>
                </a:tc>
                <a:tc>
                  <a:txBody>
                    <a:bodyPr/>
                    <a:lstStyle/>
                    <a:p>
                      <a:r>
                        <a:rPr lang="fr-FR" sz="1050" b="1" dirty="0" smtClean="0">
                          <a:solidFill>
                            <a:schemeClr val="tx1">
                              <a:lumMod val="75000"/>
                              <a:lumOff val="25000"/>
                            </a:schemeClr>
                          </a:solidFill>
                        </a:rPr>
                        <a:t>224 producteurs</a:t>
                      </a:r>
                      <a:endParaRPr lang="fr-FR" sz="1050" b="1" dirty="0">
                        <a:solidFill>
                          <a:schemeClr val="tx1">
                            <a:lumMod val="75000"/>
                            <a:lumOff val="25000"/>
                          </a:schemeClr>
                        </a:solidFill>
                      </a:endParaRPr>
                    </a:p>
                  </a:txBody>
                  <a:tcPr>
                    <a:solidFill>
                      <a:srgbClr val="D3F13D"/>
                    </a:solidFill>
                  </a:tcPr>
                </a:tc>
              </a:tr>
              <a:tr h="157845">
                <a:tc>
                  <a:txBody>
                    <a:bodyPr/>
                    <a:lstStyle/>
                    <a:p>
                      <a:r>
                        <a:rPr lang="fr-FR" sz="1050" b="1" dirty="0" smtClean="0">
                          <a:solidFill>
                            <a:schemeClr val="tx1">
                              <a:lumMod val="75000"/>
                              <a:lumOff val="25000"/>
                            </a:schemeClr>
                          </a:solidFill>
                        </a:rPr>
                        <a:t>Fruits</a:t>
                      </a:r>
                      <a:endParaRPr lang="fr-FR" sz="1050" b="1" dirty="0">
                        <a:solidFill>
                          <a:schemeClr val="tx1">
                            <a:lumMod val="75000"/>
                            <a:lumOff val="25000"/>
                          </a:schemeClr>
                        </a:solidFill>
                      </a:endParaRPr>
                    </a:p>
                  </a:txBody>
                  <a:tcPr>
                    <a:solidFill>
                      <a:srgbClr val="D3F13D"/>
                    </a:solidFill>
                  </a:tcPr>
                </a:tc>
                <a:tc>
                  <a:txBody>
                    <a:bodyPr/>
                    <a:lstStyle/>
                    <a:p>
                      <a:r>
                        <a:rPr lang="fr-FR" sz="1050" b="1" dirty="0" smtClean="0">
                          <a:solidFill>
                            <a:schemeClr val="tx1">
                              <a:lumMod val="75000"/>
                              <a:lumOff val="25000"/>
                            </a:schemeClr>
                          </a:solidFill>
                        </a:rPr>
                        <a:t>114 producteurs</a:t>
                      </a:r>
                      <a:endParaRPr lang="fr-FR" sz="1050" b="1" dirty="0">
                        <a:solidFill>
                          <a:schemeClr val="tx1">
                            <a:lumMod val="75000"/>
                            <a:lumOff val="25000"/>
                          </a:schemeClr>
                        </a:solidFill>
                      </a:endParaRPr>
                    </a:p>
                  </a:txBody>
                  <a:tcPr>
                    <a:solidFill>
                      <a:srgbClr val="D3F13D"/>
                    </a:solidFill>
                  </a:tcPr>
                </a:tc>
              </a:tr>
              <a:tr h="352073">
                <a:tc>
                  <a:txBody>
                    <a:bodyPr/>
                    <a:lstStyle/>
                    <a:p>
                      <a:r>
                        <a:rPr lang="fr-FR" sz="1050" b="1" dirty="0" smtClean="0">
                          <a:solidFill>
                            <a:schemeClr val="tx1">
                              <a:lumMod val="75000"/>
                              <a:lumOff val="25000"/>
                            </a:schemeClr>
                          </a:solidFill>
                        </a:rPr>
                        <a:t>Fromages</a:t>
                      </a:r>
                      <a:endParaRPr lang="fr-FR" sz="1050" b="1" dirty="0">
                        <a:solidFill>
                          <a:schemeClr val="tx1">
                            <a:lumMod val="75000"/>
                            <a:lumOff val="25000"/>
                          </a:schemeClr>
                        </a:solidFill>
                      </a:endParaRPr>
                    </a:p>
                  </a:txBody>
                  <a:tcPr>
                    <a:solidFill>
                      <a:srgbClr val="D3F13D"/>
                    </a:solidFill>
                  </a:tcPr>
                </a:tc>
                <a:tc>
                  <a:txBody>
                    <a:bodyPr/>
                    <a:lstStyle/>
                    <a:p>
                      <a:r>
                        <a:rPr lang="fr-FR" sz="1050" b="1" dirty="0" smtClean="0">
                          <a:solidFill>
                            <a:schemeClr val="tx1">
                              <a:lumMod val="75000"/>
                              <a:lumOff val="25000"/>
                            </a:schemeClr>
                          </a:solidFill>
                        </a:rPr>
                        <a:t>285 producteurs dont </a:t>
                      </a:r>
                    </a:p>
                    <a:p>
                      <a:r>
                        <a:rPr lang="fr-FR" sz="1050" b="1" dirty="0" smtClean="0">
                          <a:solidFill>
                            <a:schemeClr val="tx1">
                              <a:lumMod val="75000"/>
                              <a:lumOff val="25000"/>
                            </a:schemeClr>
                          </a:solidFill>
                        </a:rPr>
                        <a:t>165 producteurs de fromages</a:t>
                      </a:r>
                      <a:r>
                        <a:rPr lang="fr-FR" sz="1050" b="1" baseline="0" dirty="0" smtClean="0">
                          <a:solidFill>
                            <a:schemeClr val="tx1">
                              <a:lumMod val="75000"/>
                              <a:lumOff val="25000"/>
                            </a:schemeClr>
                          </a:solidFill>
                        </a:rPr>
                        <a:t> de chèvre</a:t>
                      </a:r>
                      <a:endParaRPr lang="fr-FR" sz="1050" b="1" dirty="0">
                        <a:solidFill>
                          <a:schemeClr val="tx1">
                            <a:lumMod val="75000"/>
                            <a:lumOff val="25000"/>
                          </a:schemeClr>
                        </a:solidFill>
                      </a:endParaRPr>
                    </a:p>
                  </a:txBody>
                  <a:tcPr>
                    <a:solidFill>
                      <a:srgbClr val="D3F13D"/>
                    </a:solidFill>
                  </a:tcPr>
                </a:tc>
              </a:tr>
              <a:tr h="157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50" b="1" dirty="0" smtClean="0">
                          <a:solidFill>
                            <a:schemeClr val="tx1">
                              <a:lumMod val="75000"/>
                              <a:lumOff val="25000"/>
                            </a:schemeClr>
                          </a:solidFill>
                        </a:rPr>
                        <a:t>Produits</a:t>
                      </a:r>
                      <a:r>
                        <a:rPr lang="fr-FR" sz="1050" b="1" baseline="0" dirty="0" smtClean="0">
                          <a:solidFill>
                            <a:schemeClr val="tx1">
                              <a:lumMod val="75000"/>
                              <a:lumOff val="25000"/>
                            </a:schemeClr>
                          </a:solidFill>
                        </a:rPr>
                        <a:t> laitiers </a:t>
                      </a:r>
                      <a:endParaRPr lang="fr-FR" sz="1050" b="1" dirty="0" smtClean="0">
                        <a:solidFill>
                          <a:schemeClr val="tx1">
                            <a:lumMod val="75000"/>
                            <a:lumOff val="25000"/>
                          </a:schemeClr>
                        </a:solidFill>
                      </a:endParaRPr>
                    </a:p>
                  </a:txBody>
                  <a:tcPr>
                    <a:solidFill>
                      <a:srgbClr val="D3F13D"/>
                    </a:solidFill>
                  </a:tcPr>
                </a:tc>
                <a:tc>
                  <a:txBody>
                    <a:bodyPr/>
                    <a:lstStyle/>
                    <a:p>
                      <a:r>
                        <a:rPr lang="fr-FR" sz="1050" b="1" dirty="0" smtClean="0">
                          <a:solidFill>
                            <a:schemeClr val="tx1">
                              <a:lumMod val="75000"/>
                              <a:lumOff val="25000"/>
                            </a:schemeClr>
                          </a:solidFill>
                        </a:rPr>
                        <a:t>46 producteurs</a:t>
                      </a:r>
                      <a:endParaRPr lang="fr-FR" sz="1050" b="1" dirty="0">
                        <a:solidFill>
                          <a:schemeClr val="tx1">
                            <a:lumMod val="75000"/>
                            <a:lumOff val="25000"/>
                          </a:schemeClr>
                        </a:solidFill>
                      </a:endParaRPr>
                    </a:p>
                  </a:txBody>
                  <a:tcPr>
                    <a:solidFill>
                      <a:srgbClr val="D3F13D"/>
                    </a:solidFill>
                  </a:tcPr>
                </a:tc>
              </a:tr>
              <a:tr h="157845">
                <a:tc>
                  <a:txBody>
                    <a:bodyPr/>
                    <a:lstStyle/>
                    <a:p>
                      <a:r>
                        <a:rPr lang="fr-FR" sz="1050" b="1" dirty="0" smtClean="0">
                          <a:solidFill>
                            <a:schemeClr val="tx1">
                              <a:lumMod val="75000"/>
                              <a:lumOff val="25000"/>
                            </a:schemeClr>
                          </a:solidFill>
                        </a:rPr>
                        <a:t>Œufs</a:t>
                      </a:r>
                      <a:endParaRPr lang="fr-FR" sz="1050" b="1" dirty="0">
                        <a:solidFill>
                          <a:schemeClr val="tx1">
                            <a:lumMod val="75000"/>
                            <a:lumOff val="25000"/>
                          </a:schemeClr>
                        </a:solidFill>
                      </a:endParaRPr>
                    </a:p>
                  </a:txBody>
                  <a:tcPr>
                    <a:solidFill>
                      <a:srgbClr val="D3F13D"/>
                    </a:solidFill>
                  </a:tcPr>
                </a:tc>
                <a:tc>
                  <a:txBody>
                    <a:bodyPr/>
                    <a:lstStyle/>
                    <a:p>
                      <a:r>
                        <a:rPr lang="fr-FR" sz="1050" b="1" dirty="0" smtClean="0">
                          <a:solidFill>
                            <a:schemeClr val="tx1">
                              <a:lumMod val="75000"/>
                              <a:lumOff val="25000"/>
                            </a:schemeClr>
                          </a:solidFill>
                        </a:rPr>
                        <a:t>20 producteurs</a:t>
                      </a:r>
                      <a:endParaRPr lang="fr-FR" sz="1050" b="1" dirty="0">
                        <a:solidFill>
                          <a:schemeClr val="tx1">
                            <a:lumMod val="75000"/>
                            <a:lumOff val="25000"/>
                          </a:schemeClr>
                        </a:solidFill>
                      </a:endParaRPr>
                    </a:p>
                  </a:txBody>
                  <a:tcPr>
                    <a:solidFill>
                      <a:srgbClr val="D3F13D"/>
                    </a:solidFill>
                  </a:tcPr>
                </a:tc>
              </a:tr>
              <a:tr h="2933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50" b="1" dirty="0" smtClean="0">
                          <a:solidFill>
                            <a:schemeClr val="tx1">
                              <a:lumMod val="75000"/>
                              <a:lumOff val="25000"/>
                            </a:schemeClr>
                          </a:solidFill>
                        </a:rPr>
                        <a:t>Céréales et produits de boulangerie</a:t>
                      </a:r>
                    </a:p>
                  </a:txBody>
                  <a:tcPr>
                    <a:solidFill>
                      <a:srgbClr val="D3F13D"/>
                    </a:solidFill>
                  </a:tcPr>
                </a:tc>
                <a:tc>
                  <a:txBody>
                    <a:bodyPr/>
                    <a:lstStyle/>
                    <a:p>
                      <a:r>
                        <a:rPr lang="fr-FR" sz="1050" b="1" dirty="0" smtClean="0">
                          <a:solidFill>
                            <a:schemeClr val="tx1">
                              <a:lumMod val="75000"/>
                              <a:lumOff val="25000"/>
                            </a:schemeClr>
                          </a:solidFill>
                        </a:rPr>
                        <a:t>37 producteurs</a:t>
                      </a:r>
                      <a:endParaRPr lang="fr-FR" sz="1050" b="1" dirty="0">
                        <a:solidFill>
                          <a:schemeClr val="tx1">
                            <a:lumMod val="75000"/>
                            <a:lumOff val="25000"/>
                          </a:schemeClr>
                        </a:solidFill>
                      </a:endParaRPr>
                    </a:p>
                  </a:txBody>
                  <a:tcPr>
                    <a:solidFill>
                      <a:srgbClr val="D3F13D"/>
                    </a:solidFill>
                  </a:tcPr>
                </a:tc>
              </a:tr>
              <a:tr h="252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50" b="1" dirty="0" smtClean="0">
                          <a:solidFill>
                            <a:schemeClr val="tx1">
                              <a:lumMod val="75000"/>
                              <a:lumOff val="25000"/>
                            </a:schemeClr>
                          </a:solidFill>
                        </a:rPr>
                        <a:t>Miel et produits de la</a:t>
                      </a:r>
                      <a:r>
                        <a:rPr lang="fr-FR" sz="1050" b="1" baseline="0" dirty="0" smtClean="0">
                          <a:solidFill>
                            <a:schemeClr val="tx1">
                              <a:lumMod val="75000"/>
                              <a:lumOff val="25000"/>
                            </a:schemeClr>
                          </a:solidFill>
                        </a:rPr>
                        <a:t> ruche</a:t>
                      </a:r>
                      <a:endParaRPr lang="fr-FR" sz="1050" b="1" dirty="0" smtClean="0">
                        <a:solidFill>
                          <a:schemeClr val="tx1">
                            <a:lumMod val="75000"/>
                            <a:lumOff val="25000"/>
                          </a:schemeClr>
                        </a:solidFill>
                      </a:endParaRPr>
                    </a:p>
                  </a:txBody>
                  <a:tcPr>
                    <a:solidFill>
                      <a:srgbClr val="D3F13D"/>
                    </a:solidFill>
                  </a:tcPr>
                </a:tc>
                <a:tc>
                  <a:txBody>
                    <a:bodyPr/>
                    <a:lstStyle/>
                    <a:p>
                      <a:r>
                        <a:rPr lang="fr-FR" sz="1050" b="1" dirty="0" smtClean="0">
                          <a:solidFill>
                            <a:schemeClr val="tx1">
                              <a:lumMod val="75000"/>
                              <a:lumOff val="25000"/>
                            </a:schemeClr>
                          </a:solidFill>
                        </a:rPr>
                        <a:t>54 producteurs</a:t>
                      </a:r>
                      <a:endParaRPr lang="fr-FR" sz="1050" b="1" dirty="0">
                        <a:solidFill>
                          <a:schemeClr val="tx1">
                            <a:lumMod val="75000"/>
                            <a:lumOff val="25000"/>
                          </a:schemeClr>
                        </a:solidFill>
                      </a:endParaRPr>
                    </a:p>
                  </a:txBody>
                  <a:tcPr>
                    <a:solidFill>
                      <a:srgbClr val="D3F13D"/>
                    </a:solidFill>
                  </a:tcPr>
                </a:tc>
              </a:tr>
              <a:tr h="2053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50" b="1" dirty="0" smtClean="0">
                          <a:solidFill>
                            <a:schemeClr val="tx1">
                              <a:lumMod val="75000"/>
                              <a:lumOff val="25000"/>
                            </a:schemeClr>
                          </a:solidFill>
                        </a:rPr>
                        <a:t>Epices</a:t>
                      </a:r>
                      <a:r>
                        <a:rPr lang="fr-FR" sz="1050" b="1" baseline="0" dirty="0" smtClean="0">
                          <a:solidFill>
                            <a:schemeClr val="tx1">
                              <a:lumMod val="75000"/>
                              <a:lumOff val="25000"/>
                            </a:schemeClr>
                          </a:solidFill>
                        </a:rPr>
                        <a:t> et aromates</a:t>
                      </a:r>
                      <a:endParaRPr lang="fr-FR" sz="1050" b="1" dirty="0" smtClean="0">
                        <a:solidFill>
                          <a:schemeClr val="tx1">
                            <a:lumMod val="75000"/>
                            <a:lumOff val="25000"/>
                          </a:schemeClr>
                        </a:solidFill>
                      </a:endParaRPr>
                    </a:p>
                  </a:txBody>
                  <a:tcPr>
                    <a:solidFill>
                      <a:srgbClr val="D3F13D"/>
                    </a:solidFill>
                  </a:tcPr>
                </a:tc>
                <a:tc>
                  <a:txBody>
                    <a:bodyPr/>
                    <a:lstStyle/>
                    <a:p>
                      <a:r>
                        <a:rPr lang="fr-FR" sz="1050" b="1" dirty="0" smtClean="0">
                          <a:solidFill>
                            <a:schemeClr val="tx1">
                              <a:lumMod val="75000"/>
                              <a:lumOff val="25000"/>
                            </a:schemeClr>
                          </a:solidFill>
                        </a:rPr>
                        <a:t>25 producteurs</a:t>
                      </a:r>
                      <a:endParaRPr lang="fr-FR" sz="1050" b="1" dirty="0">
                        <a:solidFill>
                          <a:schemeClr val="tx1">
                            <a:lumMod val="75000"/>
                            <a:lumOff val="25000"/>
                          </a:schemeClr>
                        </a:solidFill>
                      </a:endParaRPr>
                    </a:p>
                  </a:txBody>
                  <a:tcPr>
                    <a:solidFill>
                      <a:srgbClr val="D3F13D"/>
                    </a:solidFill>
                  </a:tcPr>
                </a:tc>
              </a:tr>
              <a:tr h="205313">
                <a:tc>
                  <a:txBody>
                    <a:bodyPr/>
                    <a:lstStyle/>
                    <a:p>
                      <a:r>
                        <a:rPr lang="fr-FR" sz="1050" b="1" dirty="0" smtClean="0">
                          <a:solidFill>
                            <a:schemeClr val="tx1">
                              <a:lumMod val="75000"/>
                              <a:lumOff val="25000"/>
                            </a:schemeClr>
                          </a:solidFill>
                        </a:rPr>
                        <a:t>Huile et oléagineux</a:t>
                      </a:r>
                      <a:endParaRPr lang="fr-FR" sz="1050" b="1" dirty="0">
                        <a:solidFill>
                          <a:schemeClr val="tx1">
                            <a:lumMod val="75000"/>
                            <a:lumOff val="25000"/>
                          </a:schemeClr>
                        </a:solidFill>
                      </a:endParaRPr>
                    </a:p>
                  </a:txBody>
                  <a:tcPr>
                    <a:solidFill>
                      <a:srgbClr val="D3F13D"/>
                    </a:solidFill>
                  </a:tcPr>
                </a:tc>
                <a:tc>
                  <a:txBody>
                    <a:bodyPr/>
                    <a:lstStyle/>
                    <a:p>
                      <a:r>
                        <a:rPr lang="fr-FR" sz="1050" b="1" dirty="0" smtClean="0">
                          <a:solidFill>
                            <a:schemeClr val="tx1">
                              <a:lumMod val="75000"/>
                              <a:lumOff val="25000"/>
                            </a:schemeClr>
                          </a:solidFill>
                        </a:rPr>
                        <a:t>27 producteurs</a:t>
                      </a:r>
                      <a:endParaRPr lang="fr-FR" sz="1050" b="1" dirty="0">
                        <a:solidFill>
                          <a:schemeClr val="tx1">
                            <a:lumMod val="75000"/>
                            <a:lumOff val="25000"/>
                          </a:schemeClr>
                        </a:solidFill>
                      </a:endParaRPr>
                    </a:p>
                  </a:txBody>
                  <a:tcPr>
                    <a:solidFill>
                      <a:srgbClr val="D3F13D"/>
                    </a:solidFill>
                  </a:tcPr>
                </a:tc>
              </a:tr>
            </a:tbl>
          </a:graphicData>
        </a:graphic>
      </p:graphicFrame>
      <p:sp>
        <p:nvSpPr>
          <p:cNvPr id="7" name="Zone de texte 9"/>
          <p:cNvSpPr txBox="1"/>
          <p:nvPr/>
        </p:nvSpPr>
        <p:spPr>
          <a:xfrm>
            <a:off x="5364088" y="4581128"/>
            <a:ext cx="3538855" cy="287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100" dirty="0">
                <a:solidFill>
                  <a:schemeClr val="accent1">
                    <a:lumMod val="75000"/>
                  </a:schemeClr>
                </a:solidFill>
                <a:effectLst/>
                <a:ea typeface="Calibri"/>
                <a:cs typeface="Times New Roman"/>
              </a:rPr>
              <a:t>Source : Agreste – RA 2010</a:t>
            </a:r>
          </a:p>
        </p:txBody>
      </p:sp>
      <p:sp>
        <p:nvSpPr>
          <p:cNvPr id="8" name="Zone de texte 9"/>
          <p:cNvSpPr txBox="1"/>
          <p:nvPr/>
        </p:nvSpPr>
        <p:spPr>
          <a:xfrm>
            <a:off x="1321177" y="5805264"/>
            <a:ext cx="3538855" cy="287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fr-FR" sz="1100" b="1" dirty="0" smtClean="0">
                <a:solidFill>
                  <a:schemeClr val="accent1">
                    <a:lumMod val="75000"/>
                  </a:schemeClr>
                </a:solidFill>
                <a:effectLst/>
                <a:ea typeface="Calibri"/>
                <a:cs typeface="Times New Roman"/>
              </a:rPr>
              <a:t>Nombre de producteurs recensés par le RRCC</a:t>
            </a:r>
          </a:p>
          <a:p>
            <a:pPr algn="ctr">
              <a:lnSpc>
                <a:spcPct val="115000"/>
              </a:lnSpc>
            </a:pPr>
            <a:r>
              <a:rPr lang="fr-FR" sz="1100" dirty="0" smtClean="0">
                <a:solidFill>
                  <a:schemeClr val="accent1">
                    <a:lumMod val="75000"/>
                  </a:schemeClr>
                </a:solidFill>
                <a:effectLst/>
                <a:ea typeface="Calibri"/>
                <a:cs typeface="Times New Roman"/>
              </a:rPr>
              <a:t>Source</a:t>
            </a:r>
            <a:r>
              <a:rPr lang="fr-FR" sz="1100" dirty="0">
                <a:solidFill>
                  <a:schemeClr val="accent1">
                    <a:lumMod val="75000"/>
                  </a:schemeClr>
                </a:solidFill>
                <a:effectLst/>
                <a:ea typeface="Calibri"/>
                <a:cs typeface="Times New Roman"/>
              </a:rPr>
              <a:t> : </a:t>
            </a:r>
            <a:r>
              <a:rPr lang="fr-FR" sz="1100" dirty="0" smtClean="0">
                <a:solidFill>
                  <a:schemeClr val="accent1">
                    <a:lumMod val="75000"/>
                  </a:schemeClr>
                </a:solidFill>
                <a:effectLst/>
                <a:ea typeface="Calibri"/>
                <a:cs typeface="Times New Roman"/>
              </a:rPr>
              <a:t>Réseau régional Circuits-Courts</a:t>
            </a:r>
            <a:endParaRPr lang="fr-FR" sz="1100" dirty="0">
              <a:solidFill>
                <a:schemeClr val="accent1">
                  <a:lumMod val="75000"/>
                </a:schemeClr>
              </a:solidFill>
              <a:effectLst/>
              <a:ea typeface="Calibri"/>
              <a:cs typeface="Times New Roman"/>
            </a:endParaRPr>
          </a:p>
        </p:txBody>
      </p:sp>
    </p:spTree>
    <p:extLst>
      <p:ext uri="{BB962C8B-B14F-4D97-AF65-F5344CB8AC3E}">
        <p14:creationId xmlns:p14="http://schemas.microsoft.com/office/powerpoint/2010/main" val="2667955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DC2C00"/>
                </a:solidFill>
              </a:rPr>
              <a:t>5. Rapport production/consommation</a:t>
            </a:r>
            <a:endParaRPr lang="fr-FR" dirty="0">
              <a:solidFill>
                <a:srgbClr val="DC2C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037347313"/>
              </p:ext>
            </p:extLst>
          </p:nvPr>
        </p:nvGraphicFramePr>
        <p:xfrm>
          <a:off x="1074716" y="1270905"/>
          <a:ext cx="1728192" cy="1512167"/>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1215796" y="1729495"/>
            <a:ext cx="792088" cy="276999"/>
          </a:xfrm>
          <a:prstGeom prst="rect">
            <a:avLst/>
          </a:prstGeom>
          <a:noFill/>
        </p:spPr>
        <p:txBody>
          <a:bodyPr wrap="square" rtlCol="0">
            <a:spAutoFit/>
          </a:bodyPr>
          <a:lstStyle/>
          <a:p>
            <a:r>
              <a:rPr lang="fr-FR" sz="1200" dirty="0" smtClean="0"/>
              <a:t>44 800</a:t>
            </a:r>
            <a:endParaRPr lang="fr-FR" sz="1200" dirty="0"/>
          </a:p>
        </p:txBody>
      </p:sp>
      <p:sp>
        <p:nvSpPr>
          <p:cNvPr id="8" name="ZoneTexte 7"/>
          <p:cNvSpPr txBox="1"/>
          <p:nvPr/>
        </p:nvSpPr>
        <p:spPr>
          <a:xfrm>
            <a:off x="1951036" y="2063750"/>
            <a:ext cx="648072" cy="276999"/>
          </a:xfrm>
          <a:prstGeom prst="rect">
            <a:avLst/>
          </a:prstGeom>
          <a:noFill/>
        </p:spPr>
        <p:txBody>
          <a:bodyPr wrap="square" rtlCol="0">
            <a:spAutoFit/>
          </a:bodyPr>
          <a:lstStyle/>
          <a:p>
            <a:r>
              <a:rPr lang="fr-FR" sz="1200" dirty="0" smtClean="0"/>
              <a:t>67 800</a:t>
            </a:r>
            <a:endParaRPr lang="fr-FR" sz="1200" dirty="0"/>
          </a:p>
        </p:txBody>
      </p:sp>
      <p:sp>
        <p:nvSpPr>
          <p:cNvPr id="9" name="ZoneTexte 8"/>
          <p:cNvSpPr txBox="1"/>
          <p:nvPr/>
        </p:nvSpPr>
        <p:spPr>
          <a:xfrm>
            <a:off x="1154344" y="2708920"/>
            <a:ext cx="1656184" cy="584775"/>
          </a:xfrm>
          <a:prstGeom prst="rect">
            <a:avLst/>
          </a:prstGeom>
          <a:noFill/>
        </p:spPr>
        <p:txBody>
          <a:bodyPr wrap="square" rtlCol="0">
            <a:spAutoFit/>
          </a:bodyPr>
          <a:lstStyle/>
          <a:p>
            <a:pPr algn="ctr"/>
            <a:r>
              <a:rPr lang="fr-FR" sz="1600" dirty="0" smtClean="0">
                <a:solidFill>
                  <a:schemeClr val="accent1">
                    <a:lumMod val="75000"/>
                  </a:schemeClr>
                </a:solidFill>
              </a:rPr>
              <a:t>Viande bovine x1,5</a:t>
            </a:r>
            <a:endParaRPr lang="fr-FR" sz="1600" dirty="0">
              <a:solidFill>
                <a:schemeClr val="accent1">
                  <a:lumMod val="75000"/>
                </a:schemeClr>
              </a:solidFill>
            </a:endParaRPr>
          </a:p>
        </p:txBody>
      </p:sp>
      <p:graphicFrame>
        <p:nvGraphicFramePr>
          <p:cNvPr id="10" name="Graphique 9"/>
          <p:cNvGraphicFramePr>
            <a:graphicFrameLocks/>
          </p:cNvGraphicFramePr>
          <p:nvPr>
            <p:extLst>
              <p:ext uri="{D42A27DB-BD31-4B8C-83A1-F6EECF244321}">
                <p14:modId xmlns:p14="http://schemas.microsoft.com/office/powerpoint/2010/main" val="3041831297"/>
              </p:ext>
            </p:extLst>
          </p:nvPr>
        </p:nvGraphicFramePr>
        <p:xfrm>
          <a:off x="2810528" y="1268760"/>
          <a:ext cx="1569248" cy="1514313"/>
        </p:xfrm>
        <a:graphic>
          <a:graphicData uri="http://schemas.openxmlformats.org/drawingml/2006/chart">
            <c:chart xmlns:c="http://schemas.openxmlformats.org/drawingml/2006/chart" xmlns:r="http://schemas.openxmlformats.org/officeDocument/2006/relationships" r:id="rId4"/>
          </a:graphicData>
        </a:graphic>
      </p:graphicFrame>
      <p:sp>
        <p:nvSpPr>
          <p:cNvPr id="11" name="ZoneTexte 10"/>
          <p:cNvSpPr txBox="1"/>
          <p:nvPr/>
        </p:nvSpPr>
        <p:spPr>
          <a:xfrm>
            <a:off x="3417972" y="2182103"/>
            <a:ext cx="648072" cy="276999"/>
          </a:xfrm>
          <a:prstGeom prst="rect">
            <a:avLst/>
          </a:prstGeom>
          <a:noFill/>
        </p:spPr>
        <p:txBody>
          <a:bodyPr wrap="square" rtlCol="0">
            <a:spAutoFit/>
          </a:bodyPr>
          <a:lstStyle/>
          <a:p>
            <a:r>
              <a:rPr lang="fr-FR" sz="1200" dirty="0" smtClean="0"/>
              <a:t>16 200</a:t>
            </a:r>
            <a:endParaRPr lang="fr-FR" sz="1200" dirty="0"/>
          </a:p>
        </p:txBody>
      </p:sp>
      <p:sp>
        <p:nvSpPr>
          <p:cNvPr id="12" name="ZoneTexte 11"/>
          <p:cNvSpPr txBox="1"/>
          <p:nvPr/>
        </p:nvSpPr>
        <p:spPr>
          <a:xfrm>
            <a:off x="2927376" y="1651990"/>
            <a:ext cx="648072" cy="276999"/>
          </a:xfrm>
          <a:prstGeom prst="rect">
            <a:avLst/>
          </a:prstGeom>
          <a:noFill/>
        </p:spPr>
        <p:txBody>
          <a:bodyPr wrap="square" rtlCol="0">
            <a:spAutoFit/>
          </a:bodyPr>
          <a:lstStyle/>
          <a:p>
            <a:r>
              <a:rPr lang="fr-FR" sz="1200" dirty="0" smtClean="0"/>
              <a:t>6 630</a:t>
            </a:r>
            <a:endParaRPr lang="fr-FR" sz="1200" dirty="0"/>
          </a:p>
        </p:txBody>
      </p:sp>
      <p:sp>
        <p:nvSpPr>
          <p:cNvPr id="13" name="ZoneTexte 12"/>
          <p:cNvSpPr txBox="1"/>
          <p:nvPr/>
        </p:nvSpPr>
        <p:spPr>
          <a:xfrm>
            <a:off x="2810528" y="2708920"/>
            <a:ext cx="1656184" cy="584775"/>
          </a:xfrm>
          <a:prstGeom prst="rect">
            <a:avLst/>
          </a:prstGeom>
          <a:noFill/>
        </p:spPr>
        <p:txBody>
          <a:bodyPr wrap="square" rtlCol="0">
            <a:spAutoFit/>
          </a:bodyPr>
          <a:lstStyle/>
          <a:p>
            <a:pPr algn="ctr"/>
            <a:r>
              <a:rPr lang="fr-FR" sz="1600" dirty="0" smtClean="0">
                <a:solidFill>
                  <a:schemeClr val="accent1">
                    <a:lumMod val="75000"/>
                  </a:schemeClr>
                </a:solidFill>
              </a:rPr>
              <a:t>Viande ovine </a:t>
            </a:r>
          </a:p>
          <a:p>
            <a:pPr algn="ctr"/>
            <a:r>
              <a:rPr lang="fr-FR" sz="1600" dirty="0" smtClean="0">
                <a:solidFill>
                  <a:schemeClr val="accent1">
                    <a:lumMod val="75000"/>
                  </a:schemeClr>
                </a:solidFill>
              </a:rPr>
              <a:t>x2,4</a:t>
            </a:r>
            <a:endParaRPr lang="fr-FR" sz="1600" dirty="0">
              <a:solidFill>
                <a:schemeClr val="accent1">
                  <a:lumMod val="75000"/>
                </a:schemeClr>
              </a:solidFill>
            </a:endParaRPr>
          </a:p>
        </p:txBody>
      </p:sp>
      <p:graphicFrame>
        <p:nvGraphicFramePr>
          <p:cNvPr id="14" name="Graphique 13"/>
          <p:cNvGraphicFramePr>
            <a:graphicFrameLocks/>
          </p:cNvGraphicFramePr>
          <p:nvPr>
            <p:extLst>
              <p:ext uri="{D42A27DB-BD31-4B8C-83A1-F6EECF244321}">
                <p14:modId xmlns:p14="http://schemas.microsoft.com/office/powerpoint/2010/main" val="2351809701"/>
              </p:ext>
            </p:extLst>
          </p:nvPr>
        </p:nvGraphicFramePr>
        <p:xfrm>
          <a:off x="4348532" y="1204784"/>
          <a:ext cx="1584176" cy="15121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aphique 14"/>
          <p:cNvGraphicFramePr>
            <a:graphicFrameLocks/>
          </p:cNvGraphicFramePr>
          <p:nvPr>
            <p:extLst>
              <p:ext uri="{D42A27DB-BD31-4B8C-83A1-F6EECF244321}">
                <p14:modId xmlns:p14="http://schemas.microsoft.com/office/powerpoint/2010/main" val="2083055833"/>
              </p:ext>
            </p:extLst>
          </p:nvPr>
        </p:nvGraphicFramePr>
        <p:xfrm>
          <a:off x="7411496" y="1229306"/>
          <a:ext cx="1692696" cy="16537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Graphique 15"/>
          <p:cNvGraphicFramePr>
            <a:graphicFrameLocks/>
          </p:cNvGraphicFramePr>
          <p:nvPr>
            <p:extLst>
              <p:ext uri="{D42A27DB-BD31-4B8C-83A1-F6EECF244321}">
                <p14:modId xmlns:p14="http://schemas.microsoft.com/office/powerpoint/2010/main" val="1036880413"/>
              </p:ext>
            </p:extLst>
          </p:nvPr>
        </p:nvGraphicFramePr>
        <p:xfrm>
          <a:off x="5887536" y="1116985"/>
          <a:ext cx="1601924" cy="160566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Graphique 16"/>
          <p:cNvGraphicFramePr>
            <a:graphicFrameLocks/>
          </p:cNvGraphicFramePr>
          <p:nvPr>
            <p:extLst>
              <p:ext uri="{D42A27DB-BD31-4B8C-83A1-F6EECF244321}">
                <p14:modId xmlns:p14="http://schemas.microsoft.com/office/powerpoint/2010/main" val="1888741747"/>
              </p:ext>
            </p:extLst>
          </p:nvPr>
        </p:nvGraphicFramePr>
        <p:xfrm>
          <a:off x="3951048" y="3800480"/>
          <a:ext cx="2084912" cy="163721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Graphique 17"/>
          <p:cNvGraphicFramePr>
            <a:graphicFrameLocks/>
          </p:cNvGraphicFramePr>
          <p:nvPr>
            <p:extLst>
              <p:ext uri="{D42A27DB-BD31-4B8C-83A1-F6EECF244321}">
                <p14:modId xmlns:p14="http://schemas.microsoft.com/office/powerpoint/2010/main" val="2891113429"/>
              </p:ext>
            </p:extLst>
          </p:nvPr>
        </p:nvGraphicFramePr>
        <p:xfrm>
          <a:off x="5774196" y="3614043"/>
          <a:ext cx="1944216" cy="188993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9" name="Graphique 18"/>
          <p:cNvGraphicFramePr>
            <a:graphicFrameLocks/>
          </p:cNvGraphicFramePr>
          <p:nvPr>
            <p:extLst>
              <p:ext uri="{D42A27DB-BD31-4B8C-83A1-F6EECF244321}">
                <p14:modId xmlns:p14="http://schemas.microsoft.com/office/powerpoint/2010/main" val="4110221532"/>
              </p:ext>
            </p:extLst>
          </p:nvPr>
        </p:nvGraphicFramePr>
        <p:xfrm>
          <a:off x="7128284" y="3573780"/>
          <a:ext cx="2160240" cy="193020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0" name="Graphique 19"/>
          <p:cNvGraphicFramePr>
            <a:graphicFrameLocks/>
          </p:cNvGraphicFramePr>
          <p:nvPr>
            <p:extLst>
              <p:ext uri="{D42A27DB-BD31-4B8C-83A1-F6EECF244321}">
                <p14:modId xmlns:p14="http://schemas.microsoft.com/office/powerpoint/2010/main" val="1896490822"/>
              </p:ext>
            </p:extLst>
          </p:nvPr>
        </p:nvGraphicFramePr>
        <p:xfrm>
          <a:off x="2509018" y="3783320"/>
          <a:ext cx="1674186" cy="164865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1" name="Graphique 20"/>
          <p:cNvGraphicFramePr>
            <a:graphicFrameLocks/>
          </p:cNvGraphicFramePr>
          <p:nvPr>
            <p:extLst>
              <p:ext uri="{D42A27DB-BD31-4B8C-83A1-F6EECF244321}">
                <p14:modId xmlns:p14="http://schemas.microsoft.com/office/powerpoint/2010/main" val="1278209219"/>
              </p:ext>
            </p:extLst>
          </p:nvPr>
        </p:nvGraphicFramePr>
        <p:xfrm>
          <a:off x="823178" y="3717031"/>
          <a:ext cx="2092638" cy="1656185"/>
        </p:xfrm>
        <a:graphic>
          <a:graphicData uri="http://schemas.openxmlformats.org/drawingml/2006/chart">
            <c:chart xmlns:c="http://schemas.openxmlformats.org/drawingml/2006/chart" xmlns:r="http://schemas.openxmlformats.org/officeDocument/2006/relationships" r:id="rId12"/>
          </a:graphicData>
        </a:graphic>
      </p:graphicFrame>
      <p:sp>
        <p:nvSpPr>
          <p:cNvPr id="22" name="ZoneTexte 21"/>
          <p:cNvSpPr txBox="1"/>
          <p:nvPr/>
        </p:nvSpPr>
        <p:spPr>
          <a:xfrm>
            <a:off x="927056" y="5364505"/>
            <a:ext cx="1656184" cy="584775"/>
          </a:xfrm>
          <a:prstGeom prst="rect">
            <a:avLst/>
          </a:prstGeom>
          <a:noFill/>
        </p:spPr>
        <p:txBody>
          <a:bodyPr wrap="square" rtlCol="0">
            <a:spAutoFit/>
          </a:bodyPr>
          <a:lstStyle/>
          <a:p>
            <a:pPr algn="ctr"/>
            <a:r>
              <a:rPr lang="fr-FR" sz="1600" dirty="0" smtClean="0">
                <a:solidFill>
                  <a:schemeClr val="accent1">
                    <a:lumMod val="75000"/>
                  </a:schemeClr>
                </a:solidFill>
              </a:rPr>
              <a:t>Fruits</a:t>
            </a:r>
          </a:p>
          <a:p>
            <a:pPr algn="ctr"/>
            <a:r>
              <a:rPr lang="fr-FR" sz="1600" dirty="0" smtClean="0">
                <a:solidFill>
                  <a:schemeClr val="accent1">
                    <a:lumMod val="75000"/>
                  </a:schemeClr>
                </a:solidFill>
              </a:rPr>
              <a:t>x 0,9</a:t>
            </a:r>
            <a:endParaRPr lang="fr-FR" sz="1600" dirty="0">
              <a:solidFill>
                <a:schemeClr val="accent1">
                  <a:lumMod val="75000"/>
                </a:schemeClr>
              </a:solidFill>
            </a:endParaRPr>
          </a:p>
        </p:txBody>
      </p:sp>
      <p:sp>
        <p:nvSpPr>
          <p:cNvPr id="23" name="ZoneTexte 22"/>
          <p:cNvSpPr txBox="1"/>
          <p:nvPr/>
        </p:nvSpPr>
        <p:spPr>
          <a:xfrm>
            <a:off x="4499972" y="2722654"/>
            <a:ext cx="1656184" cy="584775"/>
          </a:xfrm>
          <a:prstGeom prst="rect">
            <a:avLst/>
          </a:prstGeom>
          <a:noFill/>
        </p:spPr>
        <p:txBody>
          <a:bodyPr wrap="square" rtlCol="0">
            <a:spAutoFit/>
          </a:bodyPr>
          <a:lstStyle/>
          <a:p>
            <a:pPr algn="ctr"/>
            <a:r>
              <a:rPr lang="fr-FR" sz="1600" dirty="0" smtClean="0">
                <a:solidFill>
                  <a:schemeClr val="accent1">
                    <a:lumMod val="75000"/>
                  </a:schemeClr>
                </a:solidFill>
              </a:rPr>
              <a:t>Viande porcine </a:t>
            </a:r>
          </a:p>
          <a:p>
            <a:pPr algn="ctr"/>
            <a:r>
              <a:rPr lang="fr-FR" sz="1600" dirty="0" smtClean="0">
                <a:solidFill>
                  <a:schemeClr val="accent1">
                    <a:lumMod val="75000"/>
                  </a:schemeClr>
                </a:solidFill>
              </a:rPr>
              <a:t>X 0,8</a:t>
            </a:r>
            <a:endParaRPr lang="fr-FR" sz="1600" dirty="0">
              <a:solidFill>
                <a:schemeClr val="accent1">
                  <a:lumMod val="75000"/>
                </a:schemeClr>
              </a:solidFill>
            </a:endParaRPr>
          </a:p>
        </p:txBody>
      </p:sp>
      <p:sp>
        <p:nvSpPr>
          <p:cNvPr id="24" name="ZoneTexte 23"/>
          <p:cNvSpPr txBox="1"/>
          <p:nvPr/>
        </p:nvSpPr>
        <p:spPr>
          <a:xfrm>
            <a:off x="5185694" y="1729494"/>
            <a:ext cx="648072" cy="276999"/>
          </a:xfrm>
          <a:prstGeom prst="rect">
            <a:avLst/>
          </a:prstGeom>
          <a:noFill/>
        </p:spPr>
        <p:txBody>
          <a:bodyPr wrap="square" rtlCol="0">
            <a:spAutoFit/>
          </a:bodyPr>
          <a:lstStyle/>
          <a:p>
            <a:r>
              <a:rPr lang="fr-FR" sz="1200" dirty="0" smtClean="0"/>
              <a:t>47 500</a:t>
            </a:r>
            <a:endParaRPr lang="fr-FR" sz="1200" dirty="0"/>
          </a:p>
        </p:txBody>
      </p:sp>
      <p:sp>
        <p:nvSpPr>
          <p:cNvPr id="25" name="ZoneTexte 24"/>
          <p:cNvSpPr txBox="1"/>
          <p:nvPr/>
        </p:nvSpPr>
        <p:spPr>
          <a:xfrm>
            <a:off x="4499992" y="2063750"/>
            <a:ext cx="648072" cy="276999"/>
          </a:xfrm>
          <a:prstGeom prst="rect">
            <a:avLst/>
          </a:prstGeom>
          <a:noFill/>
        </p:spPr>
        <p:txBody>
          <a:bodyPr wrap="square" rtlCol="0">
            <a:spAutoFit/>
          </a:bodyPr>
          <a:lstStyle/>
          <a:p>
            <a:r>
              <a:rPr lang="fr-FR" sz="1200" dirty="0" smtClean="0"/>
              <a:t>61 286</a:t>
            </a:r>
            <a:endParaRPr lang="fr-FR" sz="1200" dirty="0"/>
          </a:p>
        </p:txBody>
      </p:sp>
      <p:sp>
        <p:nvSpPr>
          <p:cNvPr id="26" name="ZoneTexte 25"/>
          <p:cNvSpPr txBox="1"/>
          <p:nvPr/>
        </p:nvSpPr>
        <p:spPr>
          <a:xfrm>
            <a:off x="6084168" y="2724968"/>
            <a:ext cx="1656184" cy="584775"/>
          </a:xfrm>
          <a:prstGeom prst="rect">
            <a:avLst/>
          </a:prstGeom>
          <a:noFill/>
        </p:spPr>
        <p:txBody>
          <a:bodyPr wrap="square" rtlCol="0">
            <a:spAutoFit/>
          </a:bodyPr>
          <a:lstStyle/>
          <a:p>
            <a:pPr algn="ctr"/>
            <a:r>
              <a:rPr lang="fr-FR" sz="1600" dirty="0" smtClean="0">
                <a:solidFill>
                  <a:schemeClr val="accent1">
                    <a:lumMod val="75000"/>
                  </a:schemeClr>
                </a:solidFill>
              </a:rPr>
              <a:t>Lapins</a:t>
            </a:r>
          </a:p>
          <a:p>
            <a:pPr algn="ctr"/>
            <a:r>
              <a:rPr lang="fr-FR" sz="1600" dirty="0" smtClean="0">
                <a:solidFill>
                  <a:schemeClr val="accent1">
                    <a:lumMod val="75000"/>
                  </a:schemeClr>
                </a:solidFill>
              </a:rPr>
              <a:t>x 7</a:t>
            </a:r>
            <a:endParaRPr lang="fr-FR" sz="1600" dirty="0">
              <a:solidFill>
                <a:schemeClr val="accent1">
                  <a:lumMod val="75000"/>
                </a:schemeClr>
              </a:solidFill>
            </a:endParaRPr>
          </a:p>
        </p:txBody>
      </p:sp>
      <p:sp>
        <p:nvSpPr>
          <p:cNvPr id="27" name="ZoneTexte 26"/>
          <p:cNvSpPr txBox="1"/>
          <p:nvPr/>
        </p:nvSpPr>
        <p:spPr>
          <a:xfrm>
            <a:off x="7487816" y="2724968"/>
            <a:ext cx="1656184" cy="584775"/>
          </a:xfrm>
          <a:prstGeom prst="rect">
            <a:avLst/>
          </a:prstGeom>
          <a:noFill/>
        </p:spPr>
        <p:txBody>
          <a:bodyPr wrap="square" rtlCol="0">
            <a:spAutoFit/>
          </a:bodyPr>
          <a:lstStyle/>
          <a:p>
            <a:pPr algn="ctr"/>
            <a:r>
              <a:rPr lang="fr-FR" sz="1600" dirty="0" smtClean="0">
                <a:solidFill>
                  <a:schemeClr val="accent1">
                    <a:lumMod val="75000"/>
                  </a:schemeClr>
                </a:solidFill>
              </a:rPr>
              <a:t>Volailles </a:t>
            </a:r>
          </a:p>
          <a:p>
            <a:pPr algn="ctr"/>
            <a:r>
              <a:rPr lang="fr-FR" sz="1600" dirty="0" smtClean="0">
                <a:solidFill>
                  <a:schemeClr val="accent1">
                    <a:lumMod val="75000"/>
                  </a:schemeClr>
                </a:solidFill>
              </a:rPr>
              <a:t>x2</a:t>
            </a:r>
            <a:endParaRPr lang="fr-FR" sz="1600" dirty="0">
              <a:solidFill>
                <a:schemeClr val="accent1">
                  <a:lumMod val="75000"/>
                </a:schemeClr>
              </a:solidFill>
            </a:endParaRPr>
          </a:p>
        </p:txBody>
      </p:sp>
      <p:sp>
        <p:nvSpPr>
          <p:cNvPr id="28" name="ZoneTexte 27"/>
          <p:cNvSpPr txBox="1"/>
          <p:nvPr/>
        </p:nvSpPr>
        <p:spPr>
          <a:xfrm>
            <a:off x="4262792" y="5334704"/>
            <a:ext cx="1656184" cy="338554"/>
          </a:xfrm>
          <a:prstGeom prst="rect">
            <a:avLst/>
          </a:prstGeom>
          <a:noFill/>
        </p:spPr>
        <p:txBody>
          <a:bodyPr wrap="square" rtlCol="0">
            <a:spAutoFit/>
          </a:bodyPr>
          <a:lstStyle/>
          <a:p>
            <a:pPr algn="ctr"/>
            <a:r>
              <a:rPr lang="fr-FR" sz="1600" dirty="0" smtClean="0">
                <a:solidFill>
                  <a:schemeClr val="accent1">
                    <a:lumMod val="75000"/>
                  </a:schemeClr>
                </a:solidFill>
              </a:rPr>
              <a:t>Œufs =</a:t>
            </a:r>
            <a:endParaRPr lang="fr-FR" sz="1600" dirty="0">
              <a:solidFill>
                <a:schemeClr val="accent1">
                  <a:lumMod val="75000"/>
                </a:schemeClr>
              </a:solidFill>
            </a:endParaRPr>
          </a:p>
        </p:txBody>
      </p:sp>
      <p:sp>
        <p:nvSpPr>
          <p:cNvPr id="29" name="ZoneTexte 28"/>
          <p:cNvSpPr txBox="1"/>
          <p:nvPr/>
        </p:nvSpPr>
        <p:spPr>
          <a:xfrm>
            <a:off x="2627784" y="5364505"/>
            <a:ext cx="1656184" cy="584775"/>
          </a:xfrm>
          <a:prstGeom prst="rect">
            <a:avLst/>
          </a:prstGeom>
          <a:noFill/>
        </p:spPr>
        <p:txBody>
          <a:bodyPr wrap="square" rtlCol="0">
            <a:spAutoFit/>
          </a:bodyPr>
          <a:lstStyle/>
          <a:p>
            <a:pPr algn="ctr"/>
            <a:r>
              <a:rPr lang="fr-FR" sz="1600" dirty="0" smtClean="0">
                <a:solidFill>
                  <a:schemeClr val="accent1">
                    <a:lumMod val="75000"/>
                  </a:schemeClr>
                </a:solidFill>
              </a:rPr>
              <a:t>Légumes </a:t>
            </a:r>
          </a:p>
          <a:p>
            <a:pPr algn="ctr"/>
            <a:r>
              <a:rPr lang="fr-FR" sz="1600" dirty="0" smtClean="0">
                <a:solidFill>
                  <a:schemeClr val="accent1">
                    <a:lumMod val="75000"/>
                  </a:schemeClr>
                </a:solidFill>
              </a:rPr>
              <a:t>x 0,5</a:t>
            </a:r>
            <a:endParaRPr lang="fr-FR" sz="1600" dirty="0">
              <a:solidFill>
                <a:schemeClr val="accent1">
                  <a:lumMod val="75000"/>
                </a:schemeClr>
              </a:solidFill>
            </a:endParaRPr>
          </a:p>
        </p:txBody>
      </p:sp>
      <p:sp>
        <p:nvSpPr>
          <p:cNvPr id="30" name="ZoneTexte 29"/>
          <p:cNvSpPr txBox="1"/>
          <p:nvPr/>
        </p:nvSpPr>
        <p:spPr>
          <a:xfrm>
            <a:off x="5899368" y="5301208"/>
            <a:ext cx="1656184" cy="584775"/>
          </a:xfrm>
          <a:prstGeom prst="rect">
            <a:avLst/>
          </a:prstGeom>
          <a:noFill/>
        </p:spPr>
        <p:txBody>
          <a:bodyPr wrap="square" rtlCol="0">
            <a:spAutoFit/>
          </a:bodyPr>
          <a:lstStyle/>
          <a:p>
            <a:pPr algn="ctr"/>
            <a:r>
              <a:rPr lang="fr-FR" sz="1600" dirty="0" smtClean="0">
                <a:solidFill>
                  <a:schemeClr val="accent1">
                    <a:lumMod val="75000"/>
                  </a:schemeClr>
                </a:solidFill>
              </a:rPr>
              <a:t>Lait de vache </a:t>
            </a:r>
          </a:p>
          <a:p>
            <a:pPr algn="ctr"/>
            <a:r>
              <a:rPr lang="fr-FR" sz="1600" dirty="0" smtClean="0">
                <a:solidFill>
                  <a:schemeClr val="accent1">
                    <a:lumMod val="75000"/>
                  </a:schemeClr>
                </a:solidFill>
              </a:rPr>
              <a:t>=</a:t>
            </a:r>
            <a:endParaRPr lang="fr-FR" sz="1600" dirty="0">
              <a:solidFill>
                <a:schemeClr val="accent1">
                  <a:lumMod val="75000"/>
                </a:schemeClr>
              </a:solidFill>
            </a:endParaRPr>
          </a:p>
        </p:txBody>
      </p:sp>
      <p:sp>
        <p:nvSpPr>
          <p:cNvPr id="31" name="ZoneTexte 30"/>
          <p:cNvSpPr txBox="1"/>
          <p:nvPr/>
        </p:nvSpPr>
        <p:spPr>
          <a:xfrm>
            <a:off x="7480900" y="5295868"/>
            <a:ext cx="1503784" cy="584775"/>
          </a:xfrm>
          <a:prstGeom prst="rect">
            <a:avLst/>
          </a:prstGeom>
          <a:noFill/>
        </p:spPr>
        <p:txBody>
          <a:bodyPr wrap="square" rtlCol="0">
            <a:spAutoFit/>
          </a:bodyPr>
          <a:lstStyle/>
          <a:p>
            <a:pPr algn="ctr"/>
            <a:r>
              <a:rPr lang="fr-FR" sz="1600" dirty="0" smtClean="0">
                <a:solidFill>
                  <a:schemeClr val="accent1">
                    <a:lumMod val="75000"/>
                  </a:schemeClr>
                </a:solidFill>
              </a:rPr>
              <a:t>Lait de chèvre   x 39</a:t>
            </a:r>
            <a:endParaRPr lang="fr-FR" sz="1600" dirty="0">
              <a:solidFill>
                <a:schemeClr val="accent1">
                  <a:lumMod val="75000"/>
                </a:schemeClr>
              </a:solidFill>
            </a:endParaRPr>
          </a:p>
        </p:txBody>
      </p:sp>
      <p:sp>
        <p:nvSpPr>
          <p:cNvPr id="33" name="Rectangle 32"/>
          <p:cNvSpPr/>
          <p:nvPr/>
        </p:nvSpPr>
        <p:spPr>
          <a:xfrm>
            <a:off x="2624984" y="3573016"/>
            <a:ext cx="86268" cy="72008"/>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5466596" y="3573016"/>
            <a:ext cx="86268" cy="72008"/>
          </a:xfrm>
          <a:prstGeom prst="rect">
            <a:avLst/>
          </a:prstGeom>
          <a:solidFill>
            <a:srgbClr val="86B531"/>
          </a:solidFill>
          <a:ln>
            <a:solidFill>
              <a:srgbClr val="86B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86B531"/>
              </a:solidFill>
            </a:endParaRPr>
          </a:p>
        </p:txBody>
      </p:sp>
      <p:sp>
        <p:nvSpPr>
          <p:cNvPr id="35" name="ZoneTexte 34"/>
          <p:cNvSpPr txBox="1"/>
          <p:nvPr/>
        </p:nvSpPr>
        <p:spPr>
          <a:xfrm>
            <a:off x="2766336" y="3424354"/>
            <a:ext cx="1656184" cy="338554"/>
          </a:xfrm>
          <a:prstGeom prst="rect">
            <a:avLst/>
          </a:prstGeom>
          <a:noFill/>
        </p:spPr>
        <p:txBody>
          <a:bodyPr wrap="square" rtlCol="0">
            <a:spAutoFit/>
          </a:bodyPr>
          <a:lstStyle/>
          <a:p>
            <a:r>
              <a:rPr lang="fr-FR" sz="1600" dirty="0" smtClean="0">
                <a:solidFill>
                  <a:schemeClr val="accent1">
                    <a:lumMod val="75000"/>
                  </a:schemeClr>
                </a:solidFill>
              </a:rPr>
              <a:t>Consommation</a:t>
            </a:r>
            <a:endParaRPr lang="fr-FR" sz="1600" dirty="0">
              <a:solidFill>
                <a:schemeClr val="accent1">
                  <a:lumMod val="75000"/>
                </a:schemeClr>
              </a:solidFill>
            </a:endParaRPr>
          </a:p>
        </p:txBody>
      </p:sp>
      <p:sp>
        <p:nvSpPr>
          <p:cNvPr id="36" name="ZoneTexte 35"/>
          <p:cNvSpPr txBox="1"/>
          <p:nvPr/>
        </p:nvSpPr>
        <p:spPr>
          <a:xfrm>
            <a:off x="5652120" y="3439743"/>
            <a:ext cx="1656184" cy="338554"/>
          </a:xfrm>
          <a:prstGeom prst="rect">
            <a:avLst/>
          </a:prstGeom>
          <a:noFill/>
        </p:spPr>
        <p:txBody>
          <a:bodyPr wrap="square" rtlCol="0">
            <a:spAutoFit/>
          </a:bodyPr>
          <a:lstStyle/>
          <a:p>
            <a:r>
              <a:rPr lang="fr-FR" sz="1600" dirty="0" smtClean="0">
                <a:solidFill>
                  <a:schemeClr val="accent1">
                    <a:lumMod val="75000"/>
                  </a:schemeClr>
                </a:solidFill>
              </a:rPr>
              <a:t>Production</a:t>
            </a:r>
            <a:endParaRPr lang="fr-FR" sz="1600" dirty="0">
              <a:solidFill>
                <a:schemeClr val="accent1">
                  <a:lumMod val="75000"/>
                </a:schemeClr>
              </a:solidFill>
            </a:endParaRPr>
          </a:p>
        </p:txBody>
      </p:sp>
      <p:sp>
        <p:nvSpPr>
          <p:cNvPr id="37" name="ZoneTexte 36"/>
          <p:cNvSpPr txBox="1"/>
          <p:nvPr/>
        </p:nvSpPr>
        <p:spPr>
          <a:xfrm>
            <a:off x="1731876" y="6021288"/>
            <a:ext cx="7056784" cy="307777"/>
          </a:xfrm>
          <a:prstGeom prst="rect">
            <a:avLst/>
          </a:prstGeom>
          <a:noFill/>
        </p:spPr>
        <p:txBody>
          <a:bodyPr wrap="square" rtlCol="0">
            <a:spAutoFit/>
          </a:bodyPr>
          <a:lstStyle/>
          <a:p>
            <a:r>
              <a:rPr lang="fr-FR" sz="1400" dirty="0" smtClean="0">
                <a:solidFill>
                  <a:schemeClr val="accent1">
                    <a:lumMod val="75000"/>
                  </a:schemeClr>
                </a:solidFill>
              </a:rPr>
              <a:t>Source: CRA Poitou-Charentes d’après Douanes, INSEE, France </a:t>
            </a:r>
            <a:r>
              <a:rPr lang="fr-FR" sz="1400" dirty="0" err="1" smtClean="0">
                <a:solidFill>
                  <a:schemeClr val="accent1">
                    <a:lumMod val="75000"/>
                  </a:schemeClr>
                </a:solidFill>
              </a:rPr>
              <a:t>Agrimer</a:t>
            </a:r>
            <a:endParaRPr lang="fr-FR" sz="1400" dirty="0">
              <a:solidFill>
                <a:schemeClr val="accent1">
                  <a:lumMod val="75000"/>
                </a:schemeClr>
              </a:solidFill>
            </a:endParaRPr>
          </a:p>
        </p:txBody>
      </p:sp>
      <p:sp>
        <p:nvSpPr>
          <p:cNvPr id="38" name="ZoneTexte 37"/>
          <p:cNvSpPr txBox="1"/>
          <p:nvPr/>
        </p:nvSpPr>
        <p:spPr>
          <a:xfrm>
            <a:off x="6403424" y="2071881"/>
            <a:ext cx="648072" cy="276999"/>
          </a:xfrm>
          <a:prstGeom prst="rect">
            <a:avLst/>
          </a:prstGeom>
          <a:noFill/>
        </p:spPr>
        <p:txBody>
          <a:bodyPr wrap="square" rtlCol="0">
            <a:spAutoFit/>
          </a:bodyPr>
          <a:lstStyle/>
          <a:p>
            <a:r>
              <a:rPr lang="fr-FR" sz="1200" dirty="0" smtClean="0"/>
              <a:t>7 300</a:t>
            </a:r>
            <a:endParaRPr lang="fr-FR" sz="1200" dirty="0"/>
          </a:p>
        </p:txBody>
      </p:sp>
      <p:sp>
        <p:nvSpPr>
          <p:cNvPr id="39" name="ZoneTexte 38"/>
          <p:cNvSpPr txBox="1"/>
          <p:nvPr/>
        </p:nvSpPr>
        <p:spPr>
          <a:xfrm>
            <a:off x="2838484" y="4725144"/>
            <a:ext cx="825856" cy="276999"/>
          </a:xfrm>
          <a:prstGeom prst="rect">
            <a:avLst/>
          </a:prstGeom>
          <a:noFill/>
        </p:spPr>
        <p:txBody>
          <a:bodyPr wrap="square" rtlCol="0">
            <a:spAutoFit/>
          </a:bodyPr>
          <a:lstStyle/>
          <a:p>
            <a:r>
              <a:rPr lang="fr-FR" sz="1200" dirty="0" smtClean="0"/>
              <a:t>224 000</a:t>
            </a:r>
            <a:endParaRPr lang="fr-FR" sz="1200" dirty="0"/>
          </a:p>
        </p:txBody>
      </p:sp>
      <p:sp>
        <p:nvSpPr>
          <p:cNvPr id="40" name="ZoneTexte 39"/>
          <p:cNvSpPr txBox="1"/>
          <p:nvPr/>
        </p:nvSpPr>
        <p:spPr>
          <a:xfrm>
            <a:off x="3405044" y="4304129"/>
            <a:ext cx="806916" cy="276999"/>
          </a:xfrm>
          <a:prstGeom prst="rect">
            <a:avLst/>
          </a:prstGeom>
          <a:noFill/>
        </p:spPr>
        <p:txBody>
          <a:bodyPr wrap="square" rtlCol="0">
            <a:spAutoFit/>
          </a:bodyPr>
          <a:lstStyle/>
          <a:p>
            <a:r>
              <a:rPr lang="fr-FR" sz="1200" dirty="0" smtClean="0"/>
              <a:t>118 000</a:t>
            </a:r>
            <a:endParaRPr lang="fr-FR" sz="1200" dirty="0"/>
          </a:p>
        </p:txBody>
      </p:sp>
      <p:sp>
        <p:nvSpPr>
          <p:cNvPr id="41" name="ZoneTexte 40"/>
          <p:cNvSpPr txBox="1"/>
          <p:nvPr/>
        </p:nvSpPr>
        <p:spPr>
          <a:xfrm>
            <a:off x="1043608" y="4664169"/>
            <a:ext cx="783548" cy="276999"/>
          </a:xfrm>
          <a:prstGeom prst="rect">
            <a:avLst/>
          </a:prstGeom>
          <a:noFill/>
        </p:spPr>
        <p:txBody>
          <a:bodyPr wrap="square" rtlCol="0">
            <a:spAutoFit/>
          </a:bodyPr>
          <a:lstStyle/>
          <a:p>
            <a:r>
              <a:rPr lang="fr-FR" sz="1200" dirty="0" smtClean="0"/>
              <a:t>116 480</a:t>
            </a:r>
            <a:endParaRPr lang="fr-FR" sz="1200" dirty="0"/>
          </a:p>
        </p:txBody>
      </p:sp>
      <p:sp>
        <p:nvSpPr>
          <p:cNvPr id="42" name="ZoneTexte 41"/>
          <p:cNvSpPr txBox="1"/>
          <p:nvPr/>
        </p:nvSpPr>
        <p:spPr>
          <a:xfrm>
            <a:off x="1742140" y="4365104"/>
            <a:ext cx="741628" cy="276999"/>
          </a:xfrm>
          <a:prstGeom prst="rect">
            <a:avLst/>
          </a:prstGeom>
          <a:noFill/>
        </p:spPr>
        <p:txBody>
          <a:bodyPr wrap="square" rtlCol="0">
            <a:spAutoFit/>
          </a:bodyPr>
          <a:lstStyle/>
          <a:p>
            <a:r>
              <a:rPr lang="fr-FR" sz="1200" dirty="0" smtClean="0"/>
              <a:t>105 300</a:t>
            </a:r>
            <a:endParaRPr lang="fr-FR" sz="1200" dirty="0"/>
          </a:p>
        </p:txBody>
      </p:sp>
      <p:sp>
        <p:nvSpPr>
          <p:cNvPr id="43" name="ZoneTexte 42"/>
          <p:cNvSpPr txBox="1"/>
          <p:nvPr/>
        </p:nvSpPr>
        <p:spPr>
          <a:xfrm>
            <a:off x="7640568" y="1651990"/>
            <a:ext cx="648072" cy="276999"/>
          </a:xfrm>
          <a:prstGeom prst="rect">
            <a:avLst/>
          </a:prstGeom>
          <a:noFill/>
        </p:spPr>
        <p:txBody>
          <a:bodyPr wrap="square" rtlCol="0">
            <a:spAutoFit/>
          </a:bodyPr>
          <a:lstStyle/>
          <a:p>
            <a:r>
              <a:rPr lang="fr-FR" sz="1200" dirty="0" smtClean="0"/>
              <a:t>44621</a:t>
            </a:r>
            <a:endParaRPr lang="fr-FR" sz="1200" dirty="0"/>
          </a:p>
        </p:txBody>
      </p:sp>
      <p:sp>
        <p:nvSpPr>
          <p:cNvPr id="44" name="ZoneTexte 43"/>
          <p:cNvSpPr txBox="1"/>
          <p:nvPr/>
        </p:nvSpPr>
        <p:spPr>
          <a:xfrm>
            <a:off x="8222018" y="2158893"/>
            <a:ext cx="648072" cy="276999"/>
          </a:xfrm>
          <a:prstGeom prst="rect">
            <a:avLst/>
          </a:prstGeom>
          <a:noFill/>
        </p:spPr>
        <p:txBody>
          <a:bodyPr wrap="square" rtlCol="0">
            <a:spAutoFit/>
          </a:bodyPr>
          <a:lstStyle/>
          <a:p>
            <a:r>
              <a:rPr lang="fr-FR" sz="1200" dirty="0" smtClean="0"/>
              <a:t>90 900</a:t>
            </a:r>
            <a:endParaRPr lang="fr-FR" sz="1200" dirty="0"/>
          </a:p>
        </p:txBody>
      </p:sp>
      <p:sp>
        <p:nvSpPr>
          <p:cNvPr id="45" name="ZoneTexte 44"/>
          <p:cNvSpPr txBox="1"/>
          <p:nvPr/>
        </p:nvSpPr>
        <p:spPr>
          <a:xfrm>
            <a:off x="6156176" y="1268760"/>
            <a:ext cx="648072" cy="276999"/>
          </a:xfrm>
          <a:prstGeom prst="rect">
            <a:avLst/>
          </a:prstGeom>
          <a:noFill/>
        </p:spPr>
        <p:txBody>
          <a:bodyPr wrap="square" rtlCol="0">
            <a:spAutoFit/>
          </a:bodyPr>
          <a:lstStyle/>
          <a:p>
            <a:r>
              <a:rPr lang="fr-FR" sz="1200" dirty="0" smtClean="0"/>
              <a:t>1 075</a:t>
            </a:r>
            <a:endParaRPr lang="fr-FR" sz="1200" dirty="0"/>
          </a:p>
        </p:txBody>
      </p:sp>
      <p:sp>
        <p:nvSpPr>
          <p:cNvPr id="46" name="ZoneTexte 45"/>
          <p:cNvSpPr txBox="1"/>
          <p:nvPr/>
        </p:nvSpPr>
        <p:spPr>
          <a:xfrm>
            <a:off x="4396584" y="4442628"/>
            <a:ext cx="648072" cy="276999"/>
          </a:xfrm>
          <a:prstGeom prst="rect">
            <a:avLst/>
          </a:prstGeom>
          <a:noFill/>
        </p:spPr>
        <p:txBody>
          <a:bodyPr wrap="square" rtlCol="0">
            <a:spAutoFit/>
          </a:bodyPr>
          <a:lstStyle/>
          <a:p>
            <a:r>
              <a:rPr lang="fr-FR" sz="1200" dirty="0" smtClean="0"/>
              <a:t>28672</a:t>
            </a:r>
            <a:endParaRPr lang="fr-FR" sz="1200" dirty="0"/>
          </a:p>
        </p:txBody>
      </p:sp>
      <p:sp>
        <p:nvSpPr>
          <p:cNvPr id="48" name="ZoneTexte 47"/>
          <p:cNvSpPr txBox="1"/>
          <p:nvPr/>
        </p:nvSpPr>
        <p:spPr>
          <a:xfrm>
            <a:off x="8244408" y="3656057"/>
            <a:ext cx="648072" cy="276999"/>
          </a:xfrm>
          <a:prstGeom prst="rect">
            <a:avLst/>
          </a:prstGeom>
          <a:noFill/>
        </p:spPr>
        <p:txBody>
          <a:bodyPr wrap="square" rtlCol="0">
            <a:spAutoFit/>
          </a:bodyPr>
          <a:lstStyle/>
          <a:p>
            <a:r>
              <a:rPr lang="fr-FR" sz="1200" dirty="0" smtClean="0"/>
              <a:t>5 376</a:t>
            </a:r>
            <a:endParaRPr lang="fr-FR" sz="1200" dirty="0"/>
          </a:p>
        </p:txBody>
      </p:sp>
      <p:sp>
        <p:nvSpPr>
          <p:cNvPr id="49" name="ZoneTexte 48"/>
          <p:cNvSpPr txBox="1"/>
          <p:nvPr/>
        </p:nvSpPr>
        <p:spPr>
          <a:xfrm>
            <a:off x="7964604" y="4727927"/>
            <a:ext cx="824056" cy="276999"/>
          </a:xfrm>
          <a:prstGeom prst="rect">
            <a:avLst/>
          </a:prstGeom>
          <a:noFill/>
        </p:spPr>
        <p:txBody>
          <a:bodyPr wrap="square" rtlCol="0">
            <a:spAutoFit/>
          </a:bodyPr>
          <a:lstStyle/>
          <a:p>
            <a:r>
              <a:rPr lang="fr-FR" sz="1200" dirty="0" smtClean="0"/>
              <a:t>208 500</a:t>
            </a:r>
            <a:endParaRPr lang="fr-FR" sz="1200" dirty="0"/>
          </a:p>
        </p:txBody>
      </p:sp>
      <p:sp>
        <p:nvSpPr>
          <p:cNvPr id="50" name="ZoneTexte 49"/>
          <p:cNvSpPr txBox="1"/>
          <p:nvPr/>
        </p:nvSpPr>
        <p:spPr>
          <a:xfrm>
            <a:off x="6693588" y="4442626"/>
            <a:ext cx="787311" cy="276999"/>
          </a:xfrm>
          <a:prstGeom prst="rect">
            <a:avLst/>
          </a:prstGeom>
          <a:noFill/>
        </p:spPr>
        <p:txBody>
          <a:bodyPr wrap="square" rtlCol="0">
            <a:spAutoFit/>
          </a:bodyPr>
          <a:lstStyle/>
          <a:p>
            <a:r>
              <a:rPr lang="fr-FR" sz="1200" dirty="0" smtClean="0"/>
              <a:t>637 430</a:t>
            </a:r>
            <a:endParaRPr lang="fr-FR" sz="1200" dirty="0"/>
          </a:p>
        </p:txBody>
      </p:sp>
      <p:sp>
        <p:nvSpPr>
          <p:cNvPr id="51" name="ZoneTexte 50"/>
          <p:cNvSpPr txBox="1"/>
          <p:nvPr/>
        </p:nvSpPr>
        <p:spPr>
          <a:xfrm>
            <a:off x="5918976" y="4442627"/>
            <a:ext cx="733126" cy="276999"/>
          </a:xfrm>
          <a:prstGeom prst="rect">
            <a:avLst/>
          </a:prstGeom>
          <a:noFill/>
        </p:spPr>
        <p:txBody>
          <a:bodyPr wrap="square" rtlCol="0">
            <a:spAutoFit/>
          </a:bodyPr>
          <a:lstStyle/>
          <a:p>
            <a:r>
              <a:rPr lang="fr-FR" sz="1200" dirty="0" smtClean="0"/>
              <a:t>627 200</a:t>
            </a:r>
            <a:endParaRPr lang="fr-FR" sz="1200" dirty="0"/>
          </a:p>
        </p:txBody>
      </p:sp>
      <p:sp>
        <p:nvSpPr>
          <p:cNvPr id="52" name="ZoneTexte 51"/>
          <p:cNvSpPr txBox="1"/>
          <p:nvPr/>
        </p:nvSpPr>
        <p:spPr>
          <a:xfrm>
            <a:off x="5132824" y="4448145"/>
            <a:ext cx="648072" cy="276999"/>
          </a:xfrm>
          <a:prstGeom prst="rect">
            <a:avLst/>
          </a:prstGeom>
          <a:noFill/>
        </p:spPr>
        <p:txBody>
          <a:bodyPr wrap="square" rtlCol="0">
            <a:spAutoFit/>
          </a:bodyPr>
          <a:lstStyle/>
          <a:p>
            <a:r>
              <a:rPr lang="fr-FR" sz="1200" dirty="0" smtClean="0"/>
              <a:t>28 800</a:t>
            </a:r>
            <a:endParaRPr lang="fr-FR" sz="1200" dirty="0"/>
          </a:p>
        </p:txBody>
      </p:sp>
    </p:spTree>
    <p:extLst>
      <p:ext uri="{BB962C8B-B14F-4D97-AF65-F5344CB8AC3E}">
        <p14:creationId xmlns:p14="http://schemas.microsoft.com/office/powerpoint/2010/main" val="574396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DC2C00"/>
                </a:solidFill>
              </a:rPr>
              <a:t>6. Acteurs mobilisés</a:t>
            </a:r>
            <a:endParaRPr lang="fr-FR" dirty="0">
              <a:solidFill>
                <a:srgbClr val="DC2C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587274109"/>
              </p:ext>
            </p:extLst>
          </p:nvPr>
        </p:nvGraphicFramePr>
        <p:xfrm>
          <a:off x="1187624" y="1700808"/>
          <a:ext cx="7726362" cy="2839720"/>
        </p:xfrm>
        <a:graphic>
          <a:graphicData uri="http://schemas.openxmlformats.org/drawingml/2006/table">
            <a:tbl>
              <a:tblPr firstRow="1" bandRow="1">
                <a:tableStyleId>{5C22544A-7EE6-4342-B048-85BDC9FD1C3A}</a:tableStyleId>
              </a:tblPr>
              <a:tblGrid>
                <a:gridCol w="1152302"/>
                <a:gridCol w="1692101"/>
                <a:gridCol w="1692101"/>
                <a:gridCol w="1594929"/>
                <a:gridCol w="1594929"/>
              </a:tblGrid>
              <a:tr h="370840">
                <a:tc>
                  <a:txBody>
                    <a:bodyPr/>
                    <a:lstStyle/>
                    <a:p>
                      <a:endParaRPr lang="fr-FR" sz="1200" dirty="0"/>
                    </a:p>
                  </a:txBody>
                  <a:tcPr>
                    <a:noFill/>
                  </a:tcPr>
                </a:tc>
                <a:tc gridSpan="2">
                  <a:txBody>
                    <a:bodyPr/>
                    <a:lstStyle/>
                    <a:p>
                      <a:pPr algn="ctr"/>
                      <a:r>
                        <a:rPr lang="fr-FR" sz="1600" spc="150" baseline="0" dirty="0" smtClean="0"/>
                        <a:t>Offre</a:t>
                      </a:r>
                      <a:endParaRPr lang="fr-FR" sz="1200" spc="150" baseline="0" dirty="0"/>
                    </a:p>
                  </a:txBody>
                  <a:tcPr>
                    <a:solidFill>
                      <a:srgbClr val="86B531"/>
                    </a:solidFill>
                  </a:tcPr>
                </a:tc>
                <a:tc hMerge="1">
                  <a:txBody>
                    <a:bodyPr/>
                    <a:lstStyle/>
                    <a:p>
                      <a:endParaRPr lang="fr-FR"/>
                    </a:p>
                  </a:txBody>
                  <a:tcPr/>
                </a:tc>
                <a:tc gridSpan="2">
                  <a:txBody>
                    <a:bodyPr/>
                    <a:lstStyle/>
                    <a:p>
                      <a:pPr algn="ctr"/>
                      <a:r>
                        <a:rPr lang="fr-FR" sz="1600" spc="150" baseline="0" dirty="0" smtClean="0"/>
                        <a:t>Demande</a:t>
                      </a:r>
                      <a:endParaRPr lang="fr-FR" sz="1200" spc="150" baseline="0" dirty="0"/>
                    </a:p>
                  </a:txBody>
                  <a:tcPr>
                    <a:solidFill>
                      <a:srgbClr val="86B531"/>
                    </a:solidFill>
                  </a:tcPr>
                </a:tc>
                <a:tc hMerge="1">
                  <a:txBody>
                    <a:bodyPr/>
                    <a:lstStyle/>
                    <a:p>
                      <a:endParaRPr lang="fr-FR"/>
                    </a:p>
                  </a:txBody>
                  <a:tcPr/>
                </a:tc>
              </a:tr>
              <a:tr h="370840">
                <a:tc>
                  <a:txBody>
                    <a:bodyPr/>
                    <a:lstStyle/>
                    <a:p>
                      <a:r>
                        <a:rPr lang="fr-FR" sz="1600" b="1" dirty="0" smtClean="0">
                          <a:solidFill>
                            <a:schemeClr val="bg1"/>
                          </a:solidFill>
                        </a:rPr>
                        <a:t>Filières</a:t>
                      </a:r>
                      <a:endParaRPr lang="fr-FR" sz="1200" b="1" dirty="0">
                        <a:solidFill>
                          <a:schemeClr val="bg1"/>
                        </a:solidFill>
                      </a:endParaRPr>
                    </a:p>
                  </a:txBody>
                  <a:tcPr>
                    <a:lnR w="38100" cap="flat" cmpd="sng" algn="ctr">
                      <a:solidFill>
                        <a:schemeClr val="bg1"/>
                      </a:solidFill>
                      <a:prstDash val="solid"/>
                      <a:round/>
                      <a:headEnd type="none" w="med" len="med"/>
                      <a:tailEnd type="none" w="med" len="med"/>
                    </a:lnR>
                    <a:solidFill>
                      <a:srgbClr val="86B531"/>
                    </a:solidFill>
                  </a:tcPr>
                </a:tc>
                <a:tc>
                  <a:txBody>
                    <a:bodyPr/>
                    <a:lstStyle/>
                    <a:p>
                      <a:r>
                        <a:rPr lang="fr-FR" sz="1200" dirty="0" smtClean="0">
                          <a:solidFill>
                            <a:srgbClr val="663300"/>
                          </a:solidFill>
                        </a:rPr>
                        <a:t>Agro Bio</a:t>
                      </a:r>
                    </a:p>
                    <a:p>
                      <a:r>
                        <a:rPr lang="fr-FR" sz="1200" dirty="0" smtClean="0">
                          <a:solidFill>
                            <a:srgbClr val="663300"/>
                          </a:solidFill>
                        </a:rPr>
                        <a:t>3 plateforme</a:t>
                      </a:r>
                      <a:r>
                        <a:rPr lang="fr-FR" sz="1200" baseline="0" dirty="0" smtClean="0">
                          <a:solidFill>
                            <a:srgbClr val="663300"/>
                          </a:solidFill>
                        </a:rPr>
                        <a:t> de distribution</a:t>
                      </a:r>
                    </a:p>
                    <a:p>
                      <a:r>
                        <a:rPr lang="fr-FR" sz="1200" baseline="0" dirty="0" smtClean="0">
                          <a:solidFill>
                            <a:srgbClr val="663300"/>
                          </a:solidFill>
                        </a:rPr>
                        <a:t>INTERBEV</a:t>
                      </a:r>
                    </a:p>
                    <a:p>
                      <a:r>
                        <a:rPr lang="fr-FR" sz="1200" baseline="0" dirty="0" smtClean="0">
                          <a:solidFill>
                            <a:srgbClr val="663300"/>
                          </a:solidFill>
                        </a:rPr>
                        <a:t>CAPAC </a:t>
                      </a:r>
                    </a:p>
                    <a:p>
                      <a:r>
                        <a:rPr lang="fr-FR" sz="1200" baseline="0" dirty="0" smtClean="0">
                          <a:solidFill>
                            <a:srgbClr val="663300"/>
                          </a:solidFill>
                        </a:rPr>
                        <a:t>CAVAC</a:t>
                      </a:r>
                    </a:p>
                  </a:txBody>
                  <a:tcPr>
                    <a:lnL w="38100" cap="flat" cmpd="sng" algn="ctr">
                      <a:solidFill>
                        <a:schemeClr val="bg1"/>
                      </a:solidFill>
                      <a:prstDash val="solid"/>
                      <a:round/>
                      <a:headEnd type="none" w="med" len="med"/>
                      <a:tailEnd type="none" w="med" len="med"/>
                    </a:lnL>
                    <a:lnR w="12700" cap="flat" cmpd="sng" algn="ctr">
                      <a:solidFill>
                        <a:srgbClr val="D3F13D"/>
                      </a:solidFill>
                      <a:prstDash val="solid"/>
                      <a:round/>
                      <a:headEnd type="none" w="med" len="med"/>
                      <a:tailEnd type="none" w="med" len="med"/>
                    </a:lnR>
                    <a:solidFill>
                      <a:srgbClr val="D3F13D"/>
                    </a:solidFill>
                  </a:tcPr>
                </a:tc>
                <a:tc>
                  <a:txBody>
                    <a:bodyPr/>
                    <a:lstStyle/>
                    <a:p>
                      <a:r>
                        <a:rPr lang="fr-FR" sz="1200" baseline="0" dirty="0" err="1" smtClean="0">
                          <a:solidFill>
                            <a:srgbClr val="663300"/>
                          </a:solidFill>
                        </a:rPr>
                        <a:t>Biogâtine</a:t>
                      </a:r>
                      <a:endParaRPr lang="fr-FR" sz="1200" baseline="0" dirty="0" smtClean="0">
                        <a:solidFill>
                          <a:srgbClr val="663300"/>
                        </a:solidFill>
                      </a:endParaRPr>
                    </a:p>
                    <a:p>
                      <a:r>
                        <a:rPr lang="fr-FR" sz="1200" baseline="0" dirty="0" smtClean="0">
                          <a:solidFill>
                            <a:srgbClr val="663300"/>
                          </a:solidFill>
                        </a:rPr>
                        <a:t>CCI</a:t>
                      </a:r>
                    </a:p>
                    <a:p>
                      <a:r>
                        <a:rPr lang="fr-FR" sz="1200" baseline="0" dirty="0" smtClean="0">
                          <a:solidFill>
                            <a:srgbClr val="663300"/>
                          </a:solidFill>
                        </a:rPr>
                        <a:t>6 ateliers de découpe</a:t>
                      </a:r>
                    </a:p>
                    <a:p>
                      <a:r>
                        <a:rPr lang="fr-FR" sz="1200" baseline="0" dirty="0" smtClean="0">
                          <a:solidFill>
                            <a:srgbClr val="663300"/>
                          </a:solidFill>
                        </a:rPr>
                        <a:t>3 abattoirs</a:t>
                      </a:r>
                    </a:p>
                    <a:p>
                      <a:r>
                        <a:rPr lang="fr-FR" sz="1200" baseline="0" dirty="0" smtClean="0">
                          <a:solidFill>
                            <a:srgbClr val="663300"/>
                          </a:solidFill>
                        </a:rPr>
                        <a:t>2 IAA</a:t>
                      </a:r>
                    </a:p>
                    <a:p>
                      <a:r>
                        <a:rPr lang="fr-FR" sz="1200" baseline="0" dirty="0" smtClean="0">
                          <a:solidFill>
                            <a:srgbClr val="663300"/>
                          </a:solidFill>
                        </a:rPr>
                        <a:t>36 producteurs</a:t>
                      </a:r>
                    </a:p>
                  </a:txBody>
                  <a:tcPr>
                    <a:lnL w="12700" cap="flat" cmpd="sng" algn="ctr">
                      <a:solidFill>
                        <a:srgbClr val="D3F13D"/>
                      </a:solidFill>
                      <a:prstDash val="solid"/>
                      <a:round/>
                      <a:headEnd type="none" w="med" len="med"/>
                      <a:tailEnd type="none" w="med" len="med"/>
                    </a:lnL>
                    <a:solidFill>
                      <a:srgbClr val="D3F13D"/>
                    </a:solidFill>
                  </a:tcPr>
                </a:tc>
                <a:tc gridSpan="2">
                  <a:txBody>
                    <a:bodyPr/>
                    <a:lstStyle/>
                    <a:p>
                      <a:r>
                        <a:rPr lang="fr-FR" sz="1200" dirty="0" smtClean="0">
                          <a:solidFill>
                            <a:srgbClr val="663300"/>
                          </a:solidFill>
                        </a:rPr>
                        <a:t>IRQUA</a:t>
                      </a:r>
                    </a:p>
                    <a:p>
                      <a:r>
                        <a:rPr lang="fr-FR" sz="1200" dirty="0" smtClean="0">
                          <a:solidFill>
                            <a:srgbClr val="663300"/>
                          </a:solidFill>
                        </a:rPr>
                        <a:t>Restau</a:t>
                      </a:r>
                      <a:r>
                        <a:rPr lang="fr-FR" sz="1200" baseline="0" dirty="0" smtClean="0">
                          <a:solidFill>
                            <a:srgbClr val="663300"/>
                          </a:solidFill>
                        </a:rPr>
                        <a:t> Co’</a:t>
                      </a:r>
                    </a:p>
                    <a:p>
                      <a:r>
                        <a:rPr lang="fr-FR" sz="1200" baseline="0" dirty="0" err="1" smtClean="0">
                          <a:solidFill>
                            <a:srgbClr val="663300"/>
                          </a:solidFill>
                        </a:rPr>
                        <a:t>Agores</a:t>
                      </a:r>
                      <a:endParaRPr lang="fr-FR" sz="1200" baseline="0" dirty="0" smtClean="0">
                        <a:solidFill>
                          <a:srgbClr val="663300"/>
                        </a:solidFill>
                      </a:endParaRPr>
                    </a:p>
                    <a:p>
                      <a:r>
                        <a:rPr lang="fr-FR" sz="1200" baseline="0" dirty="0" smtClean="0">
                          <a:solidFill>
                            <a:srgbClr val="663300"/>
                          </a:solidFill>
                        </a:rPr>
                        <a:t>Réseau </a:t>
                      </a:r>
                      <a:r>
                        <a:rPr lang="fr-FR" sz="1200" baseline="0" dirty="0" smtClean="0">
                          <a:solidFill>
                            <a:srgbClr val="663300"/>
                          </a:solidFill>
                        </a:rPr>
                        <a:t>Grand Ouest</a:t>
                      </a:r>
                      <a:endParaRPr lang="fr-FR" sz="1200" baseline="0" dirty="0" smtClean="0">
                        <a:solidFill>
                          <a:srgbClr val="663300"/>
                        </a:solidFill>
                      </a:endParaRPr>
                    </a:p>
                    <a:p>
                      <a:r>
                        <a:rPr lang="fr-FR" sz="1200" baseline="0" dirty="0" err="1" smtClean="0">
                          <a:solidFill>
                            <a:srgbClr val="663300"/>
                          </a:solidFill>
                        </a:rPr>
                        <a:t>Résalis</a:t>
                      </a:r>
                      <a:endParaRPr lang="fr-FR" sz="1200" baseline="0" dirty="0" smtClean="0">
                        <a:solidFill>
                          <a:srgbClr val="663300"/>
                        </a:solidFill>
                      </a:endParaRPr>
                    </a:p>
                  </a:txBody>
                  <a:tcPr>
                    <a:solidFill>
                      <a:srgbClr val="D3F13D"/>
                    </a:solidFill>
                  </a:tcPr>
                </a:tc>
                <a:tc hMerge="1">
                  <a:txBody>
                    <a:bodyPr/>
                    <a:lstStyle/>
                    <a:p>
                      <a:endParaRPr lang="fr-FR"/>
                    </a:p>
                  </a:txBody>
                  <a:tcPr/>
                </a:tc>
              </a:tr>
              <a:tr h="0">
                <a:tc rowSpan="2">
                  <a:txBody>
                    <a:bodyPr/>
                    <a:lstStyle/>
                    <a:p>
                      <a:r>
                        <a:rPr lang="fr-FR" sz="1600" b="1" dirty="0" smtClean="0">
                          <a:solidFill>
                            <a:schemeClr val="bg1"/>
                          </a:solidFill>
                        </a:rPr>
                        <a:t>Territoires</a:t>
                      </a:r>
                      <a:endParaRPr lang="fr-FR" sz="1200" b="1" dirty="0">
                        <a:solidFill>
                          <a:schemeClr val="bg1"/>
                        </a:solidFill>
                      </a:endParaRPr>
                    </a:p>
                  </a:txBody>
                  <a:tcPr>
                    <a:lnR w="38100" cap="flat" cmpd="sng" algn="ctr">
                      <a:solidFill>
                        <a:schemeClr val="bg1"/>
                      </a:solidFill>
                      <a:prstDash val="solid"/>
                      <a:round/>
                      <a:headEnd type="none" w="med" len="med"/>
                      <a:tailEnd type="none" w="med" len="med"/>
                    </a:lnR>
                    <a:solidFill>
                      <a:srgbClr val="86B531"/>
                    </a:solidFill>
                  </a:tcPr>
                </a:tc>
                <a:tc rowSpan="2" gridSpan="2">
                  <a:txBody>
                    <a:bodyPr/>
                    <a:lstStyle/>
                    <a:p>
                      <a:r>
                        <a:rPr lang="fr-FR" sz="1200" dirty="0" smtClean="0">
                          <a:solidFill>
                            <a:srgbClr val="663300"/>
                          </a:solidFill>
                        </a:rPr>
                        <a:t>4 Chambres d’agriculture</a:t>
                      </a:r>
                      <a:r>
                        <a:rPr lang="fr-FR" sz="1200" baseline="0" dirty="0" smtClean="0">
                          <a:solidFill>
                            <a:srgbClr val="663300"/>
                          </a:solidFill>
                        </a:rPr>
                        <a:t> (16, 17, 79 et 86)</a:t>
                      </a:r>
                    </a:p>
                    <a:p>
                      <a:r>
                        <a:rPr lang="fr-FR" sz="1200" baseline="0" dirty="0" smtClean="0">
                          <a:solidFill>
                            <a:srgbClr val="663300"/>
                          </a:solidFill>
                        </a:rPr>
                        <a:t>CIVAM du Haut Bocage</a:t>
                      </a:r>
                    </a:p>
                    <a:p>
                      <a:r>
                        <a:rPr lang="fr-FR" sz="1200" baseline="0" dirty="0" smtClean="0">
                          <a:solidFill>
                            <a:srgbClr val="663300"/>
                          </a:solidFill>
                        </a:rPr>
                        <a:t>Pays </a:t>
                      </a:r>
                      <a:r>
                        <a:rPr lang="fr-FR" sz="1200" baseline="0" dirty="0" err="1" smtClean="0">
                          <a:solidFill>
                            <a:srgbClr val="663300"/>
                          </a:solidFill>
                        </a:rPr>
                        <a:t>Mellois</a:t>
                      </a:r>
                      <a:endParaRPr lang="fr-FR" sz="1200" baseline="0" dirty="0" smtClean="0">
                        <a:solidFill>
                          <a:srgbClr val="663300"/>
                        </a:solidFill>
                      </a:endParaRPr>
                    </a:p>
                    <a:p>
                      <a:r>
                        <a:rPr lang="fr-FR" sz="1200" baseline="0" dirty="0" smtClean="0">
                          <a:solidFill>
                            <a:srgbClr val="663300"/>
                          </a:solidFill>
                        </a:rPr>
                        <a:t>CEMES CESAM</a:t>
                      </a:r>
                      <a:endParaRPr lang="fr-FR" sz="1200" dirty="0">
                        <a:solidFill>
                          <a:srgbClr val="663300"/>
                        </a:solidFill>
                      </a:endParaRPr>
                    </a:p>
                  </a:txBody>
                  <a:tcPr>
                    <a:lnL w="38100" cap="flat" cmpd="sng" algn="ctr">
                      <a:solidFill>
                        <a:schemeClr val="bg1"/>
                      </a:solidFill>
                      <a:prstDash val="solid"/>
                      <a:round/>
                      <a:headEnd type="none" w="med" len="med"/>
                      <a:tailEnd type="none" w="med" len="med"/>
                    </a:lnL>
                    <a:solidFill>
                      <a:srgbClr val="D3F13D"/>
                    </a:solidFill>
                  </a:tcPr>
                </a:tc>
                <a:tc rowSpan="2" hMerge="1">
                  <a:txBody>
                    <a:bodyPr/>
                    <a:lstStyle/>
                    <a:p>
                      <a:endParaRPr lang="fr-FR"/>
                    </a:p>
                  </a:txBody>
                  <a:tcPr/>
                </a:tc>
                <a:tc rowSpan="2">
                  <a:txBody>
                    <a:bodyPr/>
                    <a:lstStyle/>
                    <a:p>
                      <a:r>
                        <a:rPr lang="fr-FR" sz="1200" dirty="0" smtClean="0">
                          <a:solidFill>
                            <a:srgbClr val="663300"/>
                          </a:solidFill>
                        </a:rPr>
                        <a:t>DRAAF</a:t>
                      </a:r>
                    </a:p>
                    <a:p>
                      <a:r>
                        <a:rPr lang="fr-FR" sz="1200" dirty="0" smtClean="0">
                          <a:solidFill>
                            <a:srgbClr val="663300"/>
                          </a:solidFill>
                        </a:rPr>
                        <a:t>Conseil Régional</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663300"/>
                          </a:solidFill>
                        </a:rPr>
                        <a:t>2 Communautés de communes,</a:t>
                      </a:r>
                      <a:r>
                        <a:rPr lang="fr-FR" sz="1200" baseline="0" dirty="0" smtClean="0">
                          <a:solidFill>
                            <a:srgbClr val="663300"/>
                          </a:solidFill>
                        </a:rPr>
                        <a:t> </a:t>
                      </a:r>
                      <a:r>
                        <a:rPr lang="fr-FR" sz="1200" dirty="0" smtClean="0">
                          <a:solidFill>
                            <a:srgbClr val="663300"/>
                          </a:solidFill>
                        </a:rPr>
                        <a:t>d’agglomération</a:t>
                      </a:r>
                      <a:r>
                        <a:rPr lang="fr-FR" sz="1200" baseline="0" dirty="0" smtClean="0">
                          <a:solidFill>
                            <a:srgbClr val="663300"/>
                          </a:solidFill>
                        </a:rPr>
                        <a:t> ou Pays</a:t>
                      </a:r>
                    </a:p>
                  </a:txBody>
                  <a:tcPr>
                    <a:lnR w="12700" cap="flat" cmpd="sng" algn="ctr">
                      <a:solidFill>
                        <a:srgbClr val="D3F13D"/>
                      </a:solidFill>
                      <a:prstDash val="solid"/>
                      <a:round/>
                      <a:headEnd type="none" w="med" len="med"/>
                      <a:tailEnd type="none" w="med" len="med"/>
                    </a:lnR>
                    <a:solidFill>
                      <a:srgbClr val="D3F13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663300"/>
                          </a:solidFill>
                        </a:rPr>
                        <a:t>9 Communes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663300"/>
                          </a:solidFill>
                        </a:rPr>
                        <a:t>2 EPHAD</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663300"/>
                          </a:solidFill>
                        </a:rPr>
                        <a:t>1 Centre Hospitalier</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663300"/>
                          </a:solidFill>
                        </a:rPr>
                        <a:t>6 Etablissements scolaires</a:t>
                      </a:r>
                    </a:p>
                  </a:txBody>
                  <a:tcPr>
                    <a:lnL w="12700" cap="flat" cmpd="sng" algn="ctr">
                      <a:solidFill>
                        <a:srgbClr val="D3F13D"/>
                      </a:solidFill>
                      <a:prstDash val="solid"/>
                      <a:round/>
                      <a:headEnd type="none" w="med" len="med"/>
                      <a:tailEnd type="none" w="med" len="med"/>
                    </a:lnL>
                    <a:lnB w="12700" cap="flat" cmpd="sng" algn="ctr">
                      <a:solidFill>
                        <a:srgbClr val="D3F13D"/>
                      </a:solidFill>
                      <a:prstDash val="solid"/>
                      <a:round/>
                      <a:headEnd type="none" w="med" len="med"/>
                      <a:tailEnd type="none" w="med" len="med"/>
                    </a:lnB>
                    <a:solidFill>
                      <a:srgbClr val="D3F13D"/>
                    </a:solidFill>
                  </a:tcPr>
                </a:tc>
              </a:tr>
              <a:tr h="132040">
                <a:tc vMerge="1">
                  <a:txBody>
                    <a:bodyPr/>
                    <a:lstStyle/>
                    <a:p>
                      <a:endParaRPr lang="fr-FR"/>
                    </a:p>
                  </a:txBody>
                  <a:tcPr/>
                </a:tc>
                <a:tc gridSpan="2" vMerge="1">
                  <a:txBody>
                    <a:bodyPr/>
                    <a:lstStyle/>
                    <a:p>
                      <a:endParaRPr lang="fr-FR"/>
                    </a:p>
                  </a:txBody>
                  <a:tcPr/>
                </a:tc>
                <a:tc hMerge="1" vMerge="1">
                  <a:txBody>
                    <a:bodyPr/>
                    <a:lstStyle/>
                    <a:p>
                      <a:endParaRPr lang="fr-FR"/>
                    </a:p>
                  </a:txBody>
                  <a:tcPr/>
                </a:tc>
                <a:tc v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rgbClr val="663300"/>
                        </a:solidFill>
                      </a:endParaRPr>
                    </a:p>
                  </a:txBody>
                  <a:tcPr>
                    <a:lnL w="12700" cap="flat" cmpd="sng" algn="ctr">
                      <a:solidFill>
                        <a:srgbClr val="D3F13D"/>
                      </a:solidFill>
                      <a:prstDash val="solid"/>
                      <a:round/>
                      <a:headEnd type="none" w="med" len="med"/>
                      <a:tailEnd type="none" w="med" len="med"/>
                    </a:lnL>
                    <a:lnT w="12700" cap="flat" cmpd="sng" algn="ctr">
                      <a:solidFill>
                        <a:srgbClr val="D3F13D"/>
                      </a:solidFill>
                      <a:prstDash val="solid"/>
                      <a:round/>
                      <a:headEnd type="none" w="med" len="med"/>
                      <a:tailEnd type="none" w="med" len="med"/>
                    </a:lnT>
                    <a:solidFill>
                      <a:srgbClr val="D3F13D"/>
                    </a:solidFill>
                  </a:tcPr>
                </a:tc>
              </a:tr>
            </a:tbl>
          </a:graphicData>
        </a:graphic>
      </p:graphicFrame>
      <p:sp>
        <p:nvSpPr>
          <p:cNvPr id="5" name="ZoneTexte 4"/>
          <p:cNvSpPr txBox="1"/>
          <p:nvPr/>
        </p:nvSpPr>
        <p:spPr>
          <a:xfrm>
            <a:off x="1763688" y="4725144"/>
            <a:ext cx="6192688" cy="369332"/>
          </a:xfrm>
          <a:prstGeom prst="rect">
            <a:avLst/>
          </a:prstGeom>
          <a:noFill/>
        </p:spPr>
        <p:txBody>
          <a:bodyPr wrap="square" rtlCol="0">
            <a:spAutoFit/>
          </a:bodyPr>
          <a:lstStyle/>
          <a:p>
            <a:r>
              <a:rPr lang="fr-FR" dirty="0" smtClean="0">
                <a:solidFill>
                  <a:schemeClr val="accent1">
                    <a:lumMod val="75000"/>
                  </a:schemeClr>
                </a:solidFill>
              </a:rPr>
              <a:t>Informations collectées auprès de plus de 80 acteurs</a:t>
            </a:r>
            <a:endParaRPr lang="fr-FR" dirty="0">
              <a:solidFill>
                <a:schemeClr val="accent1">
                  <a:lumMod val="75000"/>
                </a:schemeClr>
              </a:solidFill>
            </a:endParaRPr>
          </a:p>
        </p:txBody>
      </p:sp>
    </p:spTree>
    <p:extLst>
      <p:ext uri="{BB962C8B-B14F-4D97-AF65-F5344CB8AC3E}">
        <p14:creationId xmlns:p14="http://schemas.microsoft.com/office/powerpoint/2010/main" val="3694921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DC2C00"/>
                </a:solidFill>
              </a:rPr>
              <a:t>7. Présentation de la synthèse</a:t>
            </a:r>
            <a:endParaRPr lang="fr-FR" dirty="0">
              <a:solidFill>
                <a:srgbClr val="DC2C00"/>
              </a:solidFill>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957505961"/>
              </p:ext>
            </p:extLst>
          </p:nvPr>
        </p:nvGraphicFramePr>
        <p:xfrm>
          <a:off x="1187624" y="1484784"/>
          <a:ext cx="7488832" cy="3735372"/>
        </p:xfrm>
        <a:graphic>
          <a:graphicData uri="http://schemas.openxmlformats.org/drawingml/2006/table">
            <a:tbl>
              <a:tblPr firstRow="1" firstCol="1" bandRow="1"/>
              <a:tblGrid>
                <a:gridCol w="648073"/>
                <a:gridCol w="1656184"/>
                <a:gridCol w="5184575"/>
              </a:tblGrid>
              <a:tr h="1368152">
                <a:tc rowSpan="4">
                  <a:txBody>
                    <a:bodyPr/>
                    <a:lstStyle/>
                    <a:p>
                      <a:pPr marL="71755" marR="71755" algn="ctr">
                        <a:lnSpc>
                          <a:spcPct val="115000"/>
                        </a:lnSpc>
                        <a:spcAft>
                          <a:spcPts val="0"/>
                        </a:spcAft>
                      </a:pPr>
                      <a:r>
                        <a:rPr lang="fr-FR" sz="2000" b="1" dirty="0">
                          <a:solidFill>
                            <a:srgbClr val="FFFFFF"/>
                          </a:solidFill>
                          <a:effectLst/>
                          <a:latin typeface="Calibri"/>
                          <a:ea typeface="Calibri"/>
                          <a:cs typeface="Times New Roman"/>
                        </a:rPr>
                        <a:t>Producteurs</a:t>
                      </a:r>
                      <a:endParaRPr lang="fr-FR" sz="1800" dirty="0">
                        <a:effectLst/>
                        <a:latin typeface="Calibri"/>
                        <a:ea typeface="Calibri"/>
                        <a:cs typeface="Times New Roman"/>
                      </a:endParaRPr>
                    </a:p>
                  </a:txBody>
                  <a:tcPr marL="43729" marR="43729"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15000"/>
                        </a:lnSpc>
                        <a:spcAft>
                          <a:spcPts val="0"/>
                        </a:spcAft>
                      </a:pPr>
                      <a:r>
                        <a:rPr lang="fr-FR" sz="1400" b="0" dirty="0">
                          <a:solidFill>
                            <a:schemeClr val="accent1">
                              <a:lumMod val="50000"/>
                            </a:schemeClr>
                          </a:solidFill>
                          <a:effectLst/>
                          <a:latin typeface="Calibri"/>
                          <a:ea typeface="Calibri"/>
                          <a:cs typeface="Times New Roman"/>
                        </a:rPr>
                        <a:t>Produits</a:t>
                      </a:r>
                      <a:endParaRPr lang="fr-FR" sz="1600" b="0" dirty="0">
                        <a:solidFill>
                          <a:schemeClr val="accent1">
                            <a:lumMod val="50000"/>
                          </a:schemeClr>
                        </a:solidFill>
                        <a:effectLst/>
                        <a:latin typeface="Calibri"/>
                        <a:ea typeface="Calibri"/>
                        <a:cs typeface="Times New Roman"/>
                      </a:endParaRPr>
                    </a:p>
                  </a:txBody>
                  <a:tcPr marL="43729" marR="437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FF85"/>
                    </a:solidFill>
                  </a:tcPr>
                </a:tc>
                <a:tc>
                  <a:txBody>
                    <a:bodyPr/>
                    <a:lstStyle/>
                    <a:p>
                      <a:pPr marL="342900" lvl="0" indent="-342900">
                        <a:lnSpc>
                          <a:spcPct val="115000"/>
                        </a:lnSpc>
                        <a:spcAft>
                          <a:spcPts val="0"/>
                        </a:spcAft>
                        <a:buFont typeface="Symbol"/>
                        <a:buChar char=""/>
                      </a:pPr>
                      <a:r>
                        <a:rPr lang="fr-FR" sz="1400" b="0" dirty="0">
                          <a:solidFill>
                            <a:schemeClr val="accent1">
                              <a:lumMod val="50000"/>
                            </a:schemeClr>
                          </a:solidFill>
                          <a:effectLst/>
                          <a:latin typeface="Calibri"/>
                          <a:ea typeface="Calibri"/>
                          <a:cs typeface="Times New Roman"/>
                        </a:rPr>
                        <a:t> Référencer les besoins des cantines pour adapter les produits.</a:t>
                      </a:r>
                      <a:endParaRPr lang="fr-FR" sz="1600" b="0" dirty="0">
                        <a:solidFill>
                          <a:schemeClr val="accent1">
                            <a:lumMod val="50000"/>
                          </a:schemeClr>
                        </a:solidFill>
                        <a:effectLst/>
                        <a:latin typeface="Calibri"/>
                        <a:ea typeface="Calibri"/>
                        <a:cs typeface="Times New Roman"/>
                      </a:endParaRPr>
                    </a:p>
                    <a:p>
                      <a:pPr marL="342900" lvl="0" indent="-342900">
                        <a:lnSpc>
                          <a:spcPct val="115000"/>
                        </a:lnSpc>
                        <a:spcAft>
                          <a:spcPts val="0"/>
                        </a:spcAft>
                        <a:buFont typeface="Symbol"/>
                        <a:buChar char=""/>
                      </a:pPr>
                      <a:r>
                        <a:rPr lang="fr-FR" sz="1400" b="0" dirty="0">
                          <a:solidFill>
                            <a:schemeClr val="accent1">
                              <a:lumMod val="50000"/>
                            </a:schemeClr>
                          </a:solidFill>
                          <a:effectLst/>
                          <a:latin typeface="Calibri"/>
                          <a:ea typeface="Calibri"/>
                          <a:cs typeface="Times New Roman"/>
                        </a:rPr>
                        <a:t>Mettre en rapport les produits locaux et les attentes des centres hospitaliers.</a:t>
                      </a:r>
                      <a:endParaRPr lang="fr-FR" sz="1600" b="0" dirty="0">
                        <a:solidFill>
                          <a:schemeClr val="accent1">
                            <a:lumMod val="50000"/>
                          </a:schemeClr>
                        </a:solidFill>
                        <a:effectLst/>
                        <a:latin typeface="Calibri"/>
                        <a:ea typeface="Calibri"/>
                        <a:cs typeface="Times New Roman"/>
                      </a:endParaRPr>
                    </a:p>
                    <a:p>
                      <a:pPr marL="342900" lvl="0" indent="-342900">
                        <a:lnSpc>
                          <a:spcPct val="115000"/>
                        </a:lnSpc>
                        <a:spcAft>
                          <a:spcPts val="0"/>
                        </a:spcAft>
                        <a:buFont typeface="Symbol"/>
                        <a:buChar char=""/>
                      </a:pPr>
                      <a:r>
                        <a:rPr lang="fr-FR" sz="1400" b="0" dirty="0">
                          <a:solidFill>
                            <a:schemeClr val="accent1">
                              <a:lumMod val="50000"/>
                            </a:schemeClr>
                          </a:solidFill>
                          <a:effectLst/>
                          <a:latin typeface="Calibri"/>
                          <a:ea typeface="Calibri"/>
                          <a:cs typeface="Times New Roman"/>
                        </a:rPr>
                        <a:t>Regrouper les producteurs pour répondre collectivement.</a:t>
                      </a:r>
                      <a:endParaRPr lang="fr-FR" sz="1600" b="0" dirty="0">
                        <a:solidFill>
                          <a:schemeClr val="accent1">
                            <a:lumMod val="50000"/>
                          </a:schemeClr>
                        </a:solidFill>
                        <a:effectLst/>
                        <a:latin typeface="Calibri"/>
                        <a:ea typeface="Calibri"/>
                        <a:cs typeface="Times New Roman"/>
                      </a:endParaRPr>
                    </a:p>
                    <a:p>
                      <a:pPr marL="342900" lvl="0" indent="-342900">
                        <a:lnSpc>
                          <a:spcPct val="115000"/>
                        </a:lnSpc>
                        <a:spcAft>
                          <a:spcPts val="0"/>
                        </a:spcAft>
                        <a:buFont typeface="Symbol"/>
                        <a:buChar char=""/>
                      </a:pPr>
                      <a:r>
                        <a:rPr lang="fr-FR" sz="1400" b="0" dirty="0">
                          <a:solidFill>
                            <a:schemeClr val="accent1">
                              <a:lumMod val="50000"/>
                            </a:schemeClr>
                          </a:solidFill>
                          <a:effectLst/>
                          <a:latin typeface="Calibri"/>
                          <a:ea typeface="Calibri"/>
                          <a:cs typeface="Times New Roman"/>
                        </a:rPr>
                        <a:t>Définir une charte de qualité par territoire.</a:t>
                      </a:r>
                      <a:endParaRPr lang="fr-FR" sz="1600" b="0" dirty="0">
                        <a:solidFill>
                          <a:schemeClr val="accent1">
                            <a:lumMod val="50000"/>
                          </a:schemeClr>
                        </a:solidFill>
                        <a:effectLst/>
                        <a:latin typeface="Calibri"/>
                        <a:ea typeface="Calibri"/>
                        <a:cs typeface="Times New Roman"/>
                      </a:endParaRPr>
                    </a:p>
                  </a:txBody>
                  <a:tcPr marL="43729" marR="4372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FF85"/>
                    </a:solidFill>
                  </a:tcPr>
                </a:tc>
              </a:tr>
              <a:tr h="928103">
                <a:tc vMerge="1">
                  <a:txBody>
                    <a:bodyPr/>
                    <a:lstStyle/>
                    <a:p>
                      <a:endParaRPr lang="fr-FR"/>
                    </a:p>
                  </a:txBody>
                  <a:tcPr/>
                </a:tc>
                <a:tc>
                  <a:txBody>
                    <a:bodyPr/>
                    <a:lstStyle/>
                    <a:p>
                      <a:pPr algn="ctr">
                        <a:lnSpc>
                          <a:spcPct val="115000"/>
                        </a:lnSpc>
                        <a:spcAft>
                          <a:spcPts val="0"/>
                        </a:spcAft>
                      </a:pPr>
                      <a:r>
                        <a:rPr lang="fr-FR" sz="1400" dirty="0">
                          <a:solidFill>
                            <a:schemeClr val="accent1">
                              <a:lumMod val="50000"/>
                            </a:schemeClr>
                          </a:solidFill>
                          <a:effectLst/>
                          <a:latin typeface="Calibri"/>
                          <a:ea typeface="Calibri"/>
                          <a:cs typeface="Times New Roman"/>
                        </a:rPr>
                        <a:t>Logistique</a:t>
                      </a:r>
                      <a:endParaRPr lang="fr-FR" sz="1600" dirty="0">
                        <a:solidFill>
                          <a:schemeClr val="accent1">
                            <a:lumMod val="50000"/>
                          </a:schemeClr>
                        </a:solidFill>
                        <a:effectLst/>
                        <a:latin typeface="Calibri"/>
                        <a:ea typeface="Calibri"/>
                        <a:cs typeface="Times New Roman"/>
                      </a:endParaRPr>
                    </a:p>
                  </a:txBody>
                  <a:tcPr marL="43729" marR="437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8FFC5"/>
                    </a:solidFill>
                  </a:tcPr>
                </a:tc>
                <a:tc>
                  <a:txBody>
                    <a:bodyPr/>
                    <a:lstStyle/>
                    <a:p>
                      <a:pPr marL="342900" lvl="0" indent="-342900">
                        <a:lnSpc>
                          <a:spcPct val="115000"/>
                        </a:lnSpc>
                        <a:spcAft>
                          <a:spcPts val="0"/>
                        </a:spcAft>
                        <a:buFont typeface="Symbol"/>
                        <a:buChar char=""/>
                      </a:pPr>
                      <a:r>
                        <a:rPr lang="fr-FR" sz="1400" dirty="0">
                          <a:solidFill>
                            <a:schemeClr val="accent1">
                              <a:lumMod val="50000"/>
                            </a:schemeClr>
                          </a:solidFill>
                          <a:effectLst/>
                          <a:latin typeface="Calibri"/>
                          <a:ea typeface="Calibri"/>
                          <a:cs typeface="Times New Roman"/>
                        </a:rPr>
                        <a:t>Structurer la commercialisation, les commandes, la facturation et la livraison de manière collective.</a:t>
                      </a:r>
                      <a:endParaRPr lang="fr-FR" sz="1600" dirty="0">
                        <a:solidFill>
                          <a:schemeClr val="accent1">
                            <a:lumMod val="50000"/>
                          </a:schemeClr>
                        </a:solidFill>
                        <a:effectLst/>
                        <a:latin typeface="Calibri"/>
                        <a:ea typeface="Calibri"/>
                        <a:cs typeface="Times New Roman"/>
                      </a:endParaRPr>
                    </a:p>
                    <a:p>
                      <a:pPr marL="342900" lvl="0" indent="-342900">
                        <a:lnSpc>
                          <a:spcPct val="115000"/>
                        </a:lnSpc>
                        <a:spcAft>
                          <a:spcPts val="0"/>
                        </a:spcAft>
                        <a:buFont typeface="Symbol"/>
                        <a:buChar char=""/>
                      </a:pPr>
                      <a:r>
                        <a:rPr lang="fr-FR" sz="1400" dirty="0">
                          <a:solidFill>
                            <a:schemeClr val="accent1">
                              <a:lumMod val="50000"/>
                            </a:schemeClr>
                          </a:solidFill>
                          <a:effectLst/>
                          <a:latin typeface="Calibri"/>
                          <a:ea typeface="Calibri"/>
                          <a:cs typeface="Times New Roman"/>
                        </a:rPr>
                        <a:t>Solliciter et créer des plateformes.</a:t>
                      </a:r>
                      <a:endParaRPr lang="fr-FR" sz="1600" dirty="0">
                        <a:solidFill>
                          <a:schemeClr val="accent1">
                            <a:lumMod val="50000"/>
                          </a:schemeClr>
                        </a:solidFill>
                        <a:effectLst/>
                        <a:latin typeface="Calibri"/>
                        <a:ea typeface="Calibri"/>
                        <a:cs typeface="Times New Roman"/>
                      </a:endParaRPr>
                    </a:p>
                    <a:p>
                      <a:pPr marL="342900" lvl="0" indent="-342900">
                        <a:lnSpc>
                          <a:spcPct val="115000"/>
                        </a:lnSpc>
                        <a:spcAft>
                          <a:spcPts val="0"/>
                        </a:spcAft>
                        <a:buFont typeface="Symbol"/>
                        <a:buChar char=""/>
                      </a:pPr>
                      <a:r>
                        <a:rPr lang="fr-FR" sz="1400" dirty="0">
                          <a:solidFill>
                            <a:schemeClr val="accent1">
                              <a:lumMod val="50000"/>
                            </a:schemeClr>
                          </a:solidFill>
                          <a:effectLst/>
                          <a:latin typeface="Calibri"/>
                          <a:ea typeface="Calibri"/>
                          <a:cs typeface="Times New Roman"/>
                        </a:rPr>
                        <a:t>Débloquer des moyens humains.</a:t>
                      </a:r>
                      <a:endParaRPr lang="fr-FR" sz="1600" dirty="0">
                        <a:solidFill>
                          <a:schemeClr val="accent1">
                            <a:lumMod val="50000"/>
                          </a:schemeClr>
                        </a:solidFill>
                        <a:effectLst/>
                        <a:latin typeface="Calibri"/>
                        <a:ea typeface="Calibri"/>
                        <a:cs typeface="Times New Roman"/>
                      </a:endParaRPr>
                    </a:p>
                  </a:txBody>
                  <a:tcPr marL="43729" marR="43729"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8FFC5"/>
                    </a:solidFill>
                  </a:tcPr>
                </a:tc>
              </a:tr>
              <a:tr h="649672">
                <a:tc vMerge="1">
                  <a:txBody>
                    <a:bodyPr/>
                    <a:lstStyle/>
                    <a:p>
                      <a:endParaRPr lang="fr-FR"/>
                    </a:p>
                  </a:txBody>
                  <a:tcPr/>
                </a:tc>
                <a:tc>
                  <a:txBody>
                    <a:bodyPr/>
                    <a:lstStyle/>
                    <a:p>
                      <a:pPr algn="ctr">
                        <a:lnSpc>
                          <a:spcPct val="115000"/>
                        </a:lnSpc>
                        <a:spcAft>
                          <a:spcPts val="0"/>
                        </a:spcAft>
                      </a:pPr>
                      <a:r>
                        <a:rPr lang="fr-FR" sz="1400" dirty="0">
                          <a:solidFill>
                            <a:schemeClr val="accent1">
                              <a:lumMod val="50000"/>
                            </a:schemeClr>
                          </a:solidFill>
                          <a:effectLst/>
                          <a:latin typeface="Calibri"/>
                          <a:ea typeface="Calibri"/>
                          <a:cs typeface="Times New Roman"/>
                        </a:rPr>
                        <a:t>Organisation et réseaux</a:t>
                      </a:r>
                      <a:endParaRPr lang="fr-FR" sz="1600" dirty="0">
                        <a:solidFill>
                          <a:schemeClr val="accent1">
                            <a:lumMod val="50000"/>
                          </a:schemeClr>
                        </a:solidFill>
                        <a:effectLst/>
                        <a:latin typeface="Calibri"/>
                        <a:ea typeface="Calibri"/>
                        <a:cs typeface="Times New Roman"/>
                      </a:endParaRPr>
                    </a:p>
                  </a:txBody>
                  <a:tcPr marL="43729" marR="437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EFF85"/>
                    </a:solidFill>
                  </a:tcPr>
                </a:tc>
                <a:tc>
                  <a:txBody>
                    <a:bodyPr/>
                    <a:lstStyle/>
                    <a:p>
                      <a:pPr marL="342900" lvl="0" indent="-342900">
                        <a:lnSpc>
                          <a:spcPct val="115000"/>
                        </a:lnSpc>
                        <a:spcAft>
                          <a:spcPts val="0"/>
                        </a:spcAft>
                        <a:buFont typeface="Symbol"/>
                        <a:buChar char=""/>
                      </a:pPr>
                      <a:r>
                        <a:rPr lang="fr-FR" sz="1400" dirty="0">
                          <a:solidFill>
                            <a:schemeClr val="accent1">
                              <a:lumMod val="50000"/>
                            </a:schemeClr>
                          </a:solidFill>
                          <a:effectLst/>
                          <a:latin typeface="Calibri"/>
                          <a:ea typeface="Calibri"/>
                          <a:cs typeface="Times New Roman"/>
                        </a:rPr>
                        <a:t>Pérenniser et créer des réseaux de producteurs.</a:t>
                      </a:r>
                      <a:endParaRPr lang="fr-FR" sz="1600" dirty="0">
                        <a:solidFill>
                          <a:schemeClr val="accent1">
                            <a:lumMod val="50000"/>
                          </a:schemeClr>
                        </a:solidFill>
                        <a:effectLst/>
                        <a:latin typeface="Calibri"/>
                        <a:ea typeface="Calibri"/>
                        <a:cs typeface="Times New Roman"/>
                      </a:endParaRPr>
                    </a:p>
                    <a:p>
                      <a:pPr marL="342900" lvl="0" indent="-342900">
                        <a:lnSpc>
                          <a:spcPct val="115000"/>
                        </a:lnSpc>
                        <a:spcAft>
                          <a:spcPts val="0"/>
                        </a:spcAft>
                        <a:buFont typeface="Symbol"/>
                        <a:buChar char=""/>
                      </a:pPr>
                      <a:r>
                        <a:rPr lang="fr-FR" sz="1400" dirty="0">
                          <a:solidFill>
                            <a:schemeClr val="accent1">
                              <a:lumMod val="50000"/>
                            </a:schemeClr>
                          </a:solidFill>
                          <a:effectLst/>
                          <a:latin typeface="Calibri"/>
                          <a:ea typeface="Calibri"/>
                          <a:cs typeface="Times New Roman"/>
                        </a:rPr>
                        <a:t>Développer les projets de mutualisations de création d’atelier.</a:t>
                      </a:r>
                      <a:endParaRPr lang="fr-FR" sz="1600" dirty="0">
                        <a:solidFill>
                          <a:schemeClr val="accent1">
                            <a:lumMod val="50000"/>
                          </a:schemeClr>
                        </a:solidFill>
                        <a:effectLst/>
                        <a:latin typeface="Calibri"/>
                        <a:ea typeface="Calibri"/>
                        <a:cs typeface="Times New Roman"/>
                      </a:endParaRPr>
                    </a:p>
                  </a:txBody>
                  <a:tcPr marL="43729" marR="4372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FF85"/>
                    </a:solidFill>
                  </a:tcPr>
                </a:tc>
              </a:tr>
              <a:tr h="556862">
                <a:tc vMerge="1">
                  <a:txBody>
                    <a:bodyPr/>
                    <a:lstStyle/>
                    <a:p>
                      <a:endParaRPr lang="fr-FR"/>
                    </a:p>
                  </a:txBody>
                  <a:tcPr/>
                </a:tc>
                <a:tc>
                  <a:txBody>
                    <a:bodyPr/>
                    <a:lstStyle/>
                    <a:p>
                      <a:pPr algn="ctr">
                        <a:lnSpc>
                          <a:spcPct val="115000"/>
                        </a:lnSpc>
                        <a:spcAft>
                          <a:spcPts val="0"/>
                        </a:spcAft>
                      </a:pPr>
                      <a:r>
                        <a:rPr lang="fr-FR" sz="1400" dirty="0" smtClean="0">
                          <a:solidFill>
                            <a:schemeClr val="accent1">
                              <a:lumMod val="50000"/>
                            </a:schemeClr>
                          </a:solidFill>
                          <a:effectLst/>
                          <a:latin typeface="Calibri"/>
                          <a:ea typeface="Calibri"/>
                          <a:cs typeface="Times New Roman"/>
                        </a:rPr>
                        <a:t>Commercialisation</a:t>
                      </a:r>
                      <a:endParaRPr lang="fr-FR" sz="1600" dirty="0">
                        <a:solidFill>
                          <a:schemeClr val="accent1">
                            <a:lumMod val="50000"/>
                          </a:schemeClr>
                        </a:solidFill>
                        <a:effectLst/>
                        <a:latin typeface="Calibri"/>
                        <a:ea typeface="Calibri"/>
                        <a:cs typeface="Times New Roman"/>
                      </a:endParaRPr>
                    </a:p>
                  </a:txBody>
                  <a:tcPr marL="43729" marR="437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FFC5"/>
                    </a:solidFill>
                  </a:tcPr>
                </a:tc>
                <a:tc>
                  <a:txBody>
                    <a:bodyPr/>
                    <a:lstStyle/>
                    <a:p>
                      <a:pPr marL="342900" lvl="0" indent="-342900">
                        <a:lnSpc>
                          <a:spcPct val="115000"/>
                        </a:lnSpc>
                        <a:spcAft>
                          <a:spcPts val="0"/>
                        </a:spcAft>
                        <a:buFont typeface="Symbol"/>
                        <a:buChar char=""/>
                      </a:pPr>
                      <a:r>
                        <a:rPr lang="fr-FR" sz="1400" dirty="0">
                          <a:solidFill>
                            <a:schemeClr val="accent1">
                              <a:lumMod val="50000"/>
                            </a:schemeClr>
                          </a:solidFill>
                          <a:effectLst/>
                          <a:latin typeface="Calibri"/>
                          <a:ea typeface="Calibri"/>
                          <a:cs typeface="Times New Roman"/>
                        </a:rPr>
                        <a:t>Créer des outils et des process adaptés.</a:t>
                      </a:r>
                      <a:endParaRPr lang="fr-FR" sz="1600" dirty="0">
                        <a:solidFill>
                          <a:schemeClr val="accent1">
                            <a:lumMod val="50000"/>
                          </a:schemeClr>
                        </a:solidFill>
                        <a:effectLst/>
                        <a:latin typeface="Calibri"/>
                        <a:ea typeface="Calibri"/>
                        <a:cs typeface="Times New Roman"/>
                      </a:endParaRPr>
                    </a:p>
                    <a:p>
                      <a:pPr marL="342900" lvl="0" indent="-342900">
                        <a:lnSpc>
                          <a:spcPct val="115000"/>
                        </a:lnSpc>
                        <a:spcAft>
                          <a:spcPts val="0"/>
                        </a:spcAft>
                        <a:buFont typeface="Symbol"/>
                        <a:buChar char=""/>
                      </a:pPr>
                      <a:r>
                        <a:rPr lang="fr-FR" sz="1400" dirty="0">
                          <a:solidFill>
                            <a:schemeClr val="accent1">
                              <a:lumMod val="50000"/>
                            </a:schemeClr>
                          </a:solidFill>
                          <a:effectLst/>
                          <a:latin typeface="Calibri"/>
                          <a:ea typeface="Calibri"/>
                          <a:cs typeface="Times New Roman"/>
                        </a:rPr>
                        <a:t>Former les producteurs.</a:t>
                      </a:r>
                      <a:endParaRPr lang="fr-FR" sz="1600" dirty="0">
                        <a:solidFill>
                          <a:schemeClr val="accent1">
                            <a:lumMod val="50000"/>
                          </a:schemeClr>
                        </a:solidFill>
                        <a:effectLst/>
                        <a:latin typeface="Calibri"/>
                        <a:ea typeface="Calibri"/>
                        <a:cs typeface="Times New Roman"/>
                      </a:endParaRPr>
                    </a:p>
                    <a:p>
                      <a:pPr marL="342900" lvl="0" indent="-342900">
                        <a:lnSpc>
                          <a:spcPct val="115000"/>
                        </a:lnSpc>
                        <a:spcAft>
                          <a:spcPts val="0"/>
                        </a:spcAft>
                        <a:buFont typeface="Symbol"/>
                        <a:buChar char=""/>
                      </a:pPr>
                      <a:r>
                        <a:rPr lang="fr-FR" sz="1400" dirty="0">
                          <a:solidFill>
                            <a:schemeClr val="accent1">
                              <a:lumMod val="50000"/>
                            </a:schemeClr>
                          </a:solidFill>
                          <a:effectLst/>
                          <a:latin typeface="Calibri"/>
                          <a:ea typeface="Calibri"/>
                          <a:cs typeface="Times New Roman"/>
                        </a:rPr>
                        <a:t>Solliciter et créer des plateformes.</a:t>
                      </a:r>
                      <a:endParaRPr lang="fr-FR" sz="1600" dirty="0">
                        <a:solidFill>
                          <a:schemeClr val="accent1">
                            <a:lumMod val="50000"/>
                          </a:schemeClr>
                        </a:solidFill>
                        <a:effectLst/>
                        <a:latin typeface="Calibri"/>
                        <a:ea typeface="Calibri"/>
                        <a:cs typeface="Times New Roman"/>
                      </a:endParaRPr>
                    </a:p>
                  </a:txBody>
                  <a:tcPr marL="43729" marR="4372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FFC5"/>
                    </a:solidFill>
                  </a:tcPr>
                </a:tc>
              </a:tr>
            </a:tbl>
          </a:graphicData>
        </a:graphic>
      </p:graphicFrame>
    </p:spTree>
    <p:extLst>
      <p:ext uri="{BB962C8B-B14F-4D97-AF65-F5344CB8AC3E}">
        <p14:creationId xmlns:p14="http://schemas.microsoft.com/office/powerpoint/2010/main" val="3311422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DC2C00"/>
                </a:solidFill>
              </a:rPr>
              <a:t>7. Présentation de la synthèse</a:t>
            </a:r>
            <a:endParaRPr lang="fr-FR" dirty="0">
              <a:solidFill>
                <a:srgbClr val="DC2C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055780646"/>
              </p:ext>
            </p:extLst>
          </p:nvPr>
        </p:nvGraphicFramePr>
        <p:xfrm>
          <a:off x="1187624" y="1484784"/>
          <a:ext cx="7488834" cy="3888432"/>
        </p:xfrm>
        <a:graphic>
          <a:graphicData uri="http://schemas.openxmlformats.org/drawingml/2006/table">
            <a:tbl>
              <a:tblPr firstRow="1" firstCol="1" bandRow="1"/>
              <a:tblGrid>
                <a:gridCol w="1152129"/>
                <a:gridCol w="1296144"/>
                <a:gridCol w="5040561"/>
              </a:tblGrid>
              <a:tr h="729301">
                <a:tc>
                  <a:txBody>
                    <a:bodyPr/>
                    <a:lstStyle/>
                    <a:p>
                      <a:pPr marL="71755" marR="71755" algn="ctr">
                        <a:lnSpc>
                          <a:spcPct val="115000"/>
                        </a:lnSpc>
                        <a:spcAft>
                          <a:spcPts val="0"/>
                        </a:spcAft>
                      </a:pPr>
                      <a:r>
                        <a:rPr lang="fr-FR" sz="1400" b="1" dirty="0">
                          <a:solidFill>
                            <a:srgbClr val="FFFFFF"/>
                          </a:solidFill>
                          <a:effectLst/>
                          <a:latin typeface="Calibri"/>
                          <a:ea typeface="Calibri"/>
                          <a:cs typeface="Times New Roman"/>
                        </a:rPr>
                        <a:t>Filières longues</a:t>
                      </a:r>
                      <a:endParaRPr lang="fr-FR" sz="1200" dirty="0">
                        <a:effectLst/>
                        <a:latin typeface="Calibri"/>
                        <a:ea typeface="Calibri"/>
                        <a:cs typeface="Times New Roman"/>
                      </a:endParaRPr>
                    </a:p>
                  </a:txBody>
                  <a:tcPr marL="68580" marR="68580" marT="0" marB="0" vert="vert27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C992"/>
                    </a:solidFill>
                  </a:tcPr>
                </a:tc>
                <a:tc>
                  <a:txBody>
                    <a:bodyPr/>
                    <a:lstStyle/>
                    <a:p>
                      <a:pPr algn="ctr">
                        <a:lnSpc>
                          <a:spcPct val="115000"/>
                        </a:lnSpc>
                        <a:spcAft>
                          <a:spcPts val="0"/>
                        </a:spcAft>
                      </a:pPr>
                      <a:r>
                        <a:rPr lang="fr-FR" sz="1600" b="0" dirty="0">
                          <a:solidFill>
                            <a:schemeClr val="bg1"/>
                          </a:solidFill>
                          <a:effectLst/>
                          <a:latin typeface="Calibri"/>
                          <a:ea typeface="Calibri"/>
                          <a:cs typeface="Times New Roman"/>
                        </a:rPr>
                        <a:t>Implication</a:t>
                      </a:r>
                      <a:endParaRPr lang="fr-FR" sz="2400" b="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C992"/>
                    </a:solidFill>
                  </a:tcPr>
                </a:tc>
                <a:tc>
                  <a:txBody>
                    <a:bodyPr/>
                    <a:lstStyle/>
                    <a:p>
                      <a:pPr marL="342900" lvl="0" indent="-342900">
                        <a:lnSpc>
                          <a:spcPct val="115000"/>
                        </a:lnSpc>
                        <a:spcAft>
                          <a:spcPts val="0"/>
                        </a:spcAft>
                        <a:buFont typeface="Symbol"/>
                        <a:buChar char=""/>
                      </a:pPr>
                      <a:r>
                        <a:rPr lang="fr-FR" sz="1600" b="0" dirty="0">
                          <a:solidFill>
                            <a:schemeClr val="bg1"/>
                          </a:solidFill>
                          <a:effectLst/>
                          <a:latin typeface="Calibri"/>
                          <a:ea typeface="Calibri"/>
                          <a:cs typeface="Times New Roman"/>
                        </a:rPr>
                        <a:t>Mobiliser les filières longues.</a:t>
                      </a:r>
                      <a:endParaRPr lang="fr-FR" sz="2400" b="0" dirty="0">
                        <a:solidFill>
                          <a:schemeClr val="bg1"/>
                        </a:solidFill>
                        <a:effectLst/>
                        <a:latin typeface="Calibri"/>
                        <a:ea typeface="Calibri"/>
                        <a:cs typeface="Times New Roman"/>
                      </a:endParaRPr>
                    </a:p>
                    <a:p>
                      <a:pPr marL="342900" lvl="0" indent="-342900">
                        <a:lnSpc>
                          <a:spcPct val="115000"/>
                        </a:lnSpc>
                        <a:spcAft>
                          <a:spcPts val="0"/>
                        </a:spcAft>
                        <a:buFont typeface="Symbol"/>
                        <a:buChar char=""/>
                      </a:pPr>
                      <a:r>
                        <a:rPr lang="fr-FR" sz="1600" b="0" dirty="0">
                          <a:solidFill>
                            <a:schemeClr val="bg1"/>
                          </a:solidFill>
                          <a:effectLst/>
                          <a:latin typeface="Calibri"/>
                          <a:ea typeface="Calibri"/>
                          <a:cs typeface="Times New Roman"/>
                        </a:rPr>
                        <a:t>Identifier leurs capacités de répondre à la RHD.</a:t>
                      </a:r>
                      <a:endParaRPr lang="fr-FR" sz="2400" b="0" dirty="0">
                        <a:solidFill>
                          <a:schemeClr val="bg1"/>
                        </a:solidFill>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C992"/>
                    </a:solidFill>
                  </a:tcPr>
                </a:tc>
              </a:tr>
              <a:tr h="1243884">
                <a:tc>
                  <a:txBody>
                    <a:bodyPr/>
                    <a:lstStyle/>
                    <a:p>
                      <a:pPr marL="71755" marR="71755" algn="ctr">
                        <a:lnSpc>
                          <a:spcPct val="115000"/>
                        </a:lnSpc>
                        <a:spcAft>
                          <a:spcPts val="0"/>
                        </a:spcAft>
                      </a:pPr>
                      <a:r>
                        <a:rPr lang="fr-FR" sz="1600" b="1" dirty="0">
                          <a:solidFill>
                            <a:srgbClr val="FFFFFF"/>
                          </a:solidFill>
                          <a:effectLst/>
                          <a:latin typeface="Calibri"/>
                          <a:ea typeface="Calibri"/>
                          <a:cs typeface="Times New Roman"/>
                        </a:rPr>
                        <a:t>Logistique</a:t>
                      </a:r>
                      <a:endParaRPr lang="fr-FR" sz="1400" dirty="0">
                        <a:effectLst/>
                        <a:latin typeface="Calibri"/>
                        <a:ea typeface="Calibri"/>
                        <a:cs typeface="Times New Roman"/>
                      </a:endParaRPr>
                    </a:p>
                  </a:txBody>
                  <a:tcPr marL="68580" marR="68580" marT="0" marB="0" vert="vert27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8A4"/>
                    </a:solidFill>
                  </a:tcPr>
                </a:tc>
                <a:tc>
                  <a:txBody>
                    <a:bodyPr/>
                    <a:lstStyle/>
                    <a:p>
                      <a:pPr algn="ctr">
                        <a:lnSpc>
                          <a:spcPct val="115000"/>
                        </a:lnSpc>
                        <a:spcAft>
                          <a:spcPts val="0"/>
                        </a:spcAft>
                      </a:pPr>
                      <a:r>
                        <a:rPr lang="fr-FR" sz="1600" dirty="0">
                          <a:solidFill>
                            <a:schemeClr val="bg1"/>
                          </a:solidFill>
                          <a:effectLst/>
                          <a:latin typeface="Calibri"/>
                          <a:ea typeface="Calibri"/>
                          <a:cs typeface="Times New Roman"/>
                        </a:rPr>
                        <a:t>Equilibre financier</a:t>
                      </a:r>
                      <a:endParaRPr lang="fr-FR" sz="2400" dirty="0">
                        <a:solidFill>
                          <a:schemeClr val="bg1"/>
                        </a:solidFill>
                        <a:effectLst/>
                        <a:latin typeface="Calibri"/>
                        <a:ea typeface="Calibri"/>
                        <a:cs typeface="Times New Roman"/>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8A4"/>
                    </a:solidFill>
                  </a:tcPr>
                </a:tc>
                <a:tc>
                  <a:txBody>
                    <a:bodyPr/>
                    <a:lstStyle/>
                    <a:p>
                      <a:pPr marL="342900" lvl="0" indent="-342900">
                        <a:lnSpc>
                          <a:spcPct val="115000"/>
                        </a:lnSpc>
                        <a:spcAft>
                          <a:spcPts val="0"/>
                        </a:spcAft>
                        <a:buFont typeface="Symbol"/>
                        <a:buChar char=""/>
                      </a:pPr>
                      <a:r>
                        <a:rPr lang="fr-FR" sz="1600" dirty="0">
                          <a:solidFill>
                            <a:schemeClr val="bg1"/>
                          </a:solidFill>
                          <a:effectLst/>
                          <a:latin typeface="Calibri"/>
                          <a:ea typeface="Calibri"/>
                          <a:cs typeface="Times New Roman"/>
                        </a:rPr>
                        <a:t>Trouver la juste équation de la marge à appliquer sur les produits pour financer la structure.</a:t>
                      </a:r>
                      <a:endParaRPr lang="fr-FR" sz="240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8A4"/>
                    </a:solidFill>
                  </a:tcPr>
                </a:tc>
              </a:tr>
              <a:tr h="1915247">
                <a:tc>
                  <a:txBody>
                    <a:bodyPr/>
                    <a:lstStyle/>
                    <a:p>
                      <a:pPr marL="71755" marR="71755" algn="ctr">
                        <a:lnSpc>
                          <a:spcPct val="115000"/>
                        </a:lnSpc>
                        <a:spcAft>
                          <a:spcPts val="0"/>
                        </a:spcAft>
                      </a:pPr>
                      <a:r>
                        <a:rPr lang="fr-FR" sz="1600" b="1" dirty="0">
                          <a:solidFill>
                            <a:srgbClr val="FFFFFF"/>
                          </a:solidFill>
                          <a:effectLst/>
                          <a:latin typeface="Calibri"/>
                          <a:ea typeface="Calibri"/>
                          <a:cs typeface="Times New Roman"/>
                        </a:rPr>
                        <a:t>Installation et infrastructure</a:t>
                      </a:r>
                      <a:endParaRPr lang="fr-FR" sz="1400" dirty="0">
                        <a:effectLst/>
                        <a:latin typeface="Calibri"/>
                        <a:ea typeface="Calibri"/>
                        <a:cs typeface="Times New Roman"/>
                      </a:endParaRPr>
                    </a:p>
                  </a:txBody>
                  <a:tcPr marL="68580" marR="68580" marT="0" marB="0" vert="vert27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15000"/>
                        </a:lnSpc>
                        <a:spcAft>
                          <a:spcPts val="0"/>
                        </a:spcAft>
                      </a:pPr>
                      <a:r>
                        <a:rPr lang="fr-FR" sz="1600" dirty="0">
                          <a:solidFill>
                            <a:schemeClr val="bg1"/>
                          </a:solidFill>
                          <a:effectLst/>
                          <a:latin typeface="Calibri"/>
                          <a:ea typeface="Calibri"/>
                          <a:cs typeface="Times New Roman"/>
                        </a:rPr>
                        <a:t>Besoins identifier</a:t>
                      </a:r>
                      <a:endParaRPr lang="fr-FR" sz="2400" dirty="0">
                        <a:solidFill>
                          <a:schemeClr val="bg1"/>
                        </a:solidFill>
                        <a:effectLst/>
                        <a:latin typeface="Calibri"/>
                        <a:ea typeface="Calibri"/>
                        <a:cs typeface="Times New Roman"/>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marL="342900" lvl="0" indent="-342900">
                        <a:lnSpc>
                          <a:spcPct val="115000"/>
                        </a:lnSpc>
                        <a:spcAft>
                          <a:spcPts val="0"/>
                        </a:spcAft>
                        <a:buFont typeface="Symbol"/>
                        <a:buChar char=""/>
                      </a:pPr>
                      <a:r>
                        <a:rPr lang="fr-FR" sz="1600" dirty="0">
                          <a:solidFill>
                            <a:schemeClr val="bg1"/>
                          </a:solidFill>
                          <a:effectLst/>
                          <a:latin typeface="Calibri"/>
                          <a:ea typeface="Calibri"/>
                          <a:cs typeface="Times New Roman"/>
                        </a:rPr>
                        <a:t>Etudier les capacités des ateliers existant à travailler pour la RHD.</a:t>
                      </a:r>
                      <a:endParaRPr lang="fr-FR" sz="2400" dirty="0">
                        <a:solidFill>
                          <a:schemeClr val="bg1"/>
                        </a:solidFill>
                        <a:effectLst/>
                        <a:latin typeface="Calibri"/>
                        <a:ea typeface="Calibri"/>
                        <a:cs typeface="Times New Roman"/>
                      </a:endParaRPr>
                    </a:p>
                    <a:p>
                      <a:pPr marL="342900" lvl="0" indent="-342900">
                        <a:lnSpc>
                          <a:spcPct val="115000"/>
                        </a:lnSpc>
                        <a:spcAft>
                          <a:spcPts val="0"/>
                        </a:spcAft>
                        <a:buFont typeface="Symbol"/>
                        <a:buChar char=""/>
                      </a:pPr>
                      <a:r>
                        <a:rPr lang="fr-FR" sz="1600" dirty="0">
                          <a:solidFill>
                            <a:schemeClr val="bg1"/>
                          </a:solidFill>
                          <a:effectLst/>
                          <a:latin typeface="Calibri"/>
                          <a:ea typeface="Calibri"/>
                          <a:cs typeface="Times New Roman"/>
                        </a:rPr>
                        <a:t>Identifier les besoins complémentaires en ateliers.</a:t>
                      </a:r>
                      <a:endParaRPr lang="fr-FR" sz="2400" dirty="0">
                        <a:solidFill>
                          <a:schemeClr val="bg1"/>
                        </a:solidFill>
                        <a:effectLst/>
                        <a:latin typeface="Calibri"/>
                        <a:ea typeface="Calibri"/>
                        <a:cs typeface="Times New Roman"/>
                      </a:endParaRPr>
                    </a:p>
                    <a:p>
                      <a:pPr marL="342900" lvl="0" indent="-342900">
                        <a:lnSpc>
                          <a:spcPct val="115000"/>
                        </a:lnSpc>
                        <a:spcAft>
                          <a:spcPts val="0"/>
                        </a:spcAft>
                        <a:buFont typeface="Symbol"/>
                        <a:buChar char=""/>
                      </a:pPr>
                      <a:r>
                        <a:rPr lang="fr-FR" sz="1600" dirty="0">
                          <a:solidFill>
                            <a:schemeClr val="bg1"/>
                          </a:solidFill>
                          <a:effectLst/>
                          <a:latin typeface="Calibri"/>
                          <a:ea typeface="Calibri"/>
                          <a:cs typeface="Times New Roman"/>
                        </a:rPr>
                        <a:t>Rassembler les acteurs pour structurer les filières.</a:t>
                      </a:r>
                      <a:endParaRPr lang="fr-FR" sz="2400" dirty="0">
                        <a:solidFill>
                          <a:schemeClr val="bg1"/>
                        </a:solidFill>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r>
            </a:tbl>
          </a:graphicData>
        </a:graphic>
      </p:graphicFrame>
    </p:spTree>
    <p:extLst>
      <p:ext uri="{BB962C8B-B14F-4D97-AF65-F5344CB8AC3E}">
        <p14:creationId xmlns:p14="http://schemas.microsoft.com/office/powerpoint/2010/main" val="409824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DC2C00"/>
                </a:solidFill>
              </a:rPr>
              <a:t>7. Présentation de la synthèse</a:t>
            </a:r>
            <a:endParaRPr lang="fr-FR" dirty="0">
              <a:solidFill>
                <a:srgbClr val="DC2C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189543773"/>
              </p:ext>
            </p:extLst>
          </p:nvPr>
        </p:nvGraphicFramePr>
        <p:xfrm>
          <a:off x="1187624" y="1700808"/>
          <a:ext cx="7632848" cy="3672409"/>
        </p:xfrm>
        <a:graphic>
          <a:graphicData uri="http://schemas.openxmlformats.org/drawingml/2006/table">
            <a:tbl>
              <a:tblPr firstRow="1" firstCol="1" bandRow="1"/>
              <a:tblGrid>
                <a:gridCol w="748318"/>
                <a:gridCol w="1721132"/>
                <a:gridCol w="5163398"/>
              </a:tblGrid>
              <a:tr h="846001">
                <a:tc rowSpan="5">
                  <a:txBody>
                    <a:bodyPr/>
                    <a:lstStyle/>
                    <a:p>
                      <a:pPr marL="71755" marR="71755" algn="ctr">
                        <a:lnSpc>
                          <a:spcPct val="115000"/>
                        </a:lnSpc>
                        <a:spcAft>
                          <a:spcPts val="0"/>
                        </a:spcAft>
                      </a:pPr>
                      <a:r>
                        <a:rPr lang="fr-FR" sz="2000" b="1" dirty="0">
                          <a:solidFill>
                            <a:srgbClr val="FFFFFF"/>
                          </a:solidFill>
                          <a:effectLst/>
                          <a:latin typeface="Calibri"/>
                          <a:ea typeface="Calibri"/>
                          <a:cs typeface="Times New Roman"/>
                        </a:rPr>
                        <a:t>Restauration collective</a:t>
                      </a:r>
                      <a:endParaRPr lang="fr-FR" sz="2000" dirty="0">
                        <a:effectLst/>
                        <a:latin typeface="Calibri"/>
                        <a:ea typeface="Calibri"/>
                        <a:cs typeface="Times New Roman"/>
                      </a:endParaRPr>
                    </a:p>
                  </a:txBody>
                  <a:tcPr marL="37842" marR="37842"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1200" b="0" dirty="0">
                          <a:solidFill>
                            <a:schemeClr val="accent1">
                              <a:lumMod val="50000"/>
                            </a:schemeClr>
                          </a:solidFill>
                          <a:effectLst/>
                          <a:latin typeface="Calibri"/>
                          <a:ea typeface="Calibri"/>
                          <a:cs typeface="Times New Roman"/>
                        </a:rPr>
                        <a:t>Lutte contre le gaspillage et animations pédagogiques</a:t>
                      </a:r>
                    </a:p>
                  </a:txBody>
                  <a:tcPr marL="37842" marR="378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DE8"/>
                    </a:solidFill>
                  </a:tcPr>
                </a:tc>
                <a:tc>
                  <a:txBody>
                    <a:bodyPr/>
                    <a:lstStyle/>
                    <a:p>
                      <a:pPr marL="342900" lvl="0" indent="-342900">
                        <a:lnSpc>
                          <a:spcPct val="115000"/>
                        </a:lnSpc>
                        <a:spcAft>
                          <a:spcPts val="0"/>
                        </a:spcAft>
                        <a:buFont typeface="Symbol"/>
                        <a:buChar char=""/>
                      </a:pPr>
                      <a:r>
                        <a:rPr lang="fr-FR" sz="1200" b="0" dirty="0">
                          <a:solidFill>
                            <a:schemeClr val="accent1">
                              <a:lumMod val="50000"/>
                            </a:schemeClr>
                          </a:solidFill>
                          <a:effectLst/>
                          <a:latin typeface="Calibri"/>
                          <a:ea typeface="Calibri"/>
                          <a:cs typeface="Times New Roman"/>
                        </a:rPr>
                        <a:t>Sensibiliser les plus jeunes à la découverte des saveurs et au non gaspillage par des visites d’exploitation, des animations, …</a:t>
                      </a:r>
                    </a:p>
                  </a:txBody>
                  <a:tcPr marL="37842" marR="378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DE8"/>
                    </a:solidFill>
                  </a:tcPr>
                </a:tc>
              </a:tr>
              <a:tr h="1049807">
                <a:tc vMerge="1">
                  <a:txBody>
                    <a:bodyPr/>
                    <a:lstStyle/>
                    <a:p>
                      <a:endParaRPr lang="fr-FR"/>
                    </a:p>
                  </a:txBody>
                  <a:tcPr/>
                </a:tc>
                <a:tc>
                  <a:txBody>
                    <a:bodyPr/>
                    <a:lstStyle/>
                    <a:p>
                      <a:pPr algn="ctr">
                        <a:lnSpc>
                          <a:spcPct val="115000"/>
                        </a:lnSpc>
                        <a:spcAft>
                          <a:spcPts val="0"/>
                        </a:spcAft>
                      </a:pPr>
                      <a:r>
                        <a:rPr lang="fr-FR" sz="1200" b="0" dirty="0">
                          <a:solidFill>
                            <a:schemeClr val="accent1">
                              <a:lumMod val="50000"/>
                            </a:schemeClr>
                          </a:solidFill>
                          <a:effectLst/>
                          <a:latin typeface="Calibri"/>
                          <a:ea typeface="Calibri"/>
                          <a:cs typeface="Times New Roman"/>
                        </a:rPr>
                        <a:t>Marchés publics</a:t>
                      </a:r>
                    </a:p>
                  </a:txBody>
                  <a:tcPr marL="37842" marR="378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CCFF"/>
                    </a:solidFill>
                  </a:tcPr>
                </a:tc>
                <a:tc>
                  <a:txBody>
                    <a:bodyPr/>
                    <a:lstStyle/>
                    <a:p>
                      <a:pPr marL="342900" lvl="0" indent="-342900">
                        <a:lnSpc>
                          <a:spcPct val="115000"/>
                        </a:lnSpc>
                        <a:spcAft>
                          <a:spcPts val="0"/>
                        </a:spcAft>
                        <a:buFont typeface="Symbol"/>
                        <a:buChar char=""/>
                      </a:pPr>
                      <a:r>
                        <a:rPr lang="fr-FR" sz="1200" b="0" dirty="0">
                          <a:solidFill>
                            <a:schemeClr val="accent1">
                              <a:lumMod val="50000"/>
                            </a:schemeClr>
                          </a:solidFill>
                          <a:effectLst/>
                          <a:latin typeface="Calibri"/>
                          <a:ea typeface="Calibri"/>
                          <a:cs typeface="Times New Roman"/>
                        </a:rPr>
                        <a:t>Utiliser le guide des marchés publics publié par le ministère de l’agriculture.</a:t>
                      </a:r>
                    </a:p>
                    <a:p>
                      <a:pPr marL="342900" lvl="0" indent="-342900" algn="l">
                        <a:lnSpc>
                          <a:spcPct val="115000"/>
                        </a:lnSpc>
                        <a:spcAft>
                          <a:spcPts val="0"/>
                        </a:spcAft>
                        <a:buFont typeface="Symbol"/>
                        <a:buChar char=""/>
                      </a:pPr>
                      <a:r>
                        <a:rPr lang="fr-FR" sz="1200" b="0" dirty="0">
                          <a:solidFill>
                            <a:schemeClr val="accent1">
                              <a:lumMod val="50000"/>
                            </a:schemeClr>
                          </a:solidFill>
                          <a:effectLst/>
                          <a:latin typeface="Calibri"/>
                          <a:ea typeface="Calibri"/>
                          <a:cs typeface="Times New Roman"/>
                        </a:rPr>
                        <a:t>Développer des formations à la rédaction des marchés publics pour les gestionnaires de cuisine.</a:t>
                      </a:r>
                    </a:p>
                  </a:txBody>
                  <a:tcPr marL="37842" marR="378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CCFF"/>
                    </a:solidFill>
                  </a:tcPr>
                </a:tc>
              </a:tr>
              <a:tr h="1051389">
                <a:tc vMerge="1">
                  <a:txBody>
                    <a:bodyPr/>
                    <a:lstStyle/>
                    <a:p>
                      <a:endParaRPr lang="fr-FR"/>
                    </a:p>
                  </a:txBody>
                  <a:tcPr/>
                </a:tc>
                <a:tc>
                  <a:txBody>
                    <a:bodyPr/>
                    <a:lstStyle/>
                    <a:p>
                      <a:pPr algn="ctr">
                        <a:lnSpc>
                          <a:spcPct val="115000"/>
                        </a:lnSpc>
                        <a:spcAft>
                          <a:spcPts val="0"/>
                        </a:spcAft>
                      </a:pPr>
                      <a:r>
                        <a:rPr lang="fr-FR" sz="1200" b="0" dirty="0">
                          <a:solidFill>
                            <a:schemeClr val="accent1">
                              <a:lumMod val="50000"/>
                            </a:schemeClr>
                          </a:solidFill>
                          <a:effectLst/>
                          <a:latin typeface="Calibri"/>
                          <a:ea typeface="Calibri"/>
                          <a:cs typeface="Times New Roman"/>
                        </a:rPr>
                        <a:t>Produits</a:t>
                      </a:r>
                    </a:p>
                  </a:txBody>
                  <a:tcPr marL="37842" marR="378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342900" lvl="0" indent="-342900">
                        <a:lnSpc>
                          <a:spcPct val="115000"/>
                        </a:lnSpc>
                        <a:spcAft>
                          <a:spcPts val="0"/>
                        </a:spcAft>
                        <a:buFont typeface="Symbol"/>
                        <a:buChar char=""/>
                      </a:pPr>
                      <a:r>
                        <a:rPr lang="fr-FR" sz="1200" b="0" dirty="0">
                          <a:solidFill>
                            <a:schemeClr val="accent1">
                              <a:lumMod val="50000"/>
                            </a:schemeClr>
                          </a:solidFill>
                          <a:effectLst/>
                          <a:latin typeface="Calibri"/>
                          <a:ea typeface="Calibri"/>
                          <a:cs typeface="Times New Roman"/>
                        </a:rPr>
                        <a:t>Développer les connaissances des productions locales (annuaire des produits, calendrier de disponibilités, …).</a:t>
                      </a:r>
                    </a:p>
                    <a:p>
                      <a:pPr marL="342900" lvl="0" indent="-342900">
                        <a:lnSpc>
                          <a:spcPct val="115000"/>
                        </a:lnSpc>
                        <a:spcAft>
                          <a:spcPts val="0"/>
                        </a:spcAft>
                        <a:buFont typeface="Symbol"/>
                        <a:buChar char=""/>
                      </a:pPr>
                      <a:r>
                        <a:rPr lang="fr-FR" sz="1200" b="0" dirty="0">
                          <a:solidFill>
                            <a:schemeClr val="accent1">
                              <a:lumMod val="50000"/>
                            </a:schemeClr>
                          </a:solidFill>
                          <a:effectLst/>
                          <a:latin typeface="Calibri"/>
                          <a:ea typeface="Calibri"/>
                          <a:cs typeface="Times New Roman"/>
                        </a:rPr>
                        <a:t>Travailler sur une réflexion commune avec l’ensemble des acteurs.</a:t>
                      </a:r>
                    </a:p>
                    <a:p>
                      <a:pPr marL="342900" lvl="0" indent="-342900">
                        <a:lnSpc>
                          <a:spcPct val="115000"/>
                        </a:lnSpc>
                        <a:spcAft>
                          <a:spcPts val="0"/>
                        </a:spcAft>
                        <a:buFont typeface="Symbol"/>
                        <a:buChar char=""/>
                      </a:pPr>
                      <a:r>
                        <a:rPr lang="fr-FR" sz="1200" b="0" dirty="0">
                          <a:solidFill>
                            <a:schemeClr val="accent1">
                              <a:lumMod val="50000"/>
                            </a:schemeClr>
                          </a:solidFill>
                          <a:effectLst/>
                          <a:latin typeface="Calibri"/>
                          <a:ea typeface="Calibri"/>
                          <a:cs typeface="Times New Roman"/>
                        </a:rPr>
                        <a:t>Inciter le partage d’expérience.</a:t>
                      </a:r>
                    </a:p>
                  </a:txBody>
                  <a:tcPr marL="37842" marR="378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386811">
                <a:tc vMerge="1">
                  <a:txBody>
                    <a:bodyPr/>
                    <a:lstStyle/>
                    <a:p>
                      <a:endParaRPr lang="fr-FR"/>
                    </a:p>
                  </a:txBody>
                  <a:tcPr/>
                </a:tc>
                <a:tc>
                  <a:txBody>
                    <a:bodyPr/>
                    <a:lstStyle/>
                    <a:p>
                      <a:pPr algn="ctr">
                        <a:lnSpc>
                          <a:spcPct val="115000"/>
                        </a:lnSpc>
                        <a:spcAft>
                          <a:spcPts val="0"/>
                        </a:spcAft>
                      </a:pPr>
                      <a:r>
                        <a:rPr lang="fr-FR" sz="1200" b="0" dirty="0">
                          <a:solidFill>
                            <a:schemeClr val="accent1">
                              <a:lumMod val="50000"/>
                            </a:schemeClr>
                          </a:solidFill>
                          <a:effectLst/>
                          <a:latin typeface="Calibri"/>
                          <a:ea typeface="Calibri"/>
                          <a:cs typeface="Times New Roman"/>
                        </a:rPr>
                        <a:t>Organisation</a:t>
                      </a:r>
                    </a:p>
                  </a:txBody>
                  <a:tcPr marL="37842" marR="378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CCFF"/>
                    </a:solidFill>
                  </a:tcPr>
                </a:tc>
                <a:tc>
                  <a:txBody>
                    <a:bodyPr/>
                    <a:lstStyle/>
                    <a:p>
                      <a:pPr marL="342900" lvl="0" indent="-342900">
                        <a:lnSpc>
                          <a:spcPct val="115000"/>
                        </a:lnSpc>
                        <a:spcAft>
                          <a:spcPts val="0"/>
                        </a:spcAft>
                        <a:buFont typeface="Symbol"/>
                        <a:buChar char=""/>
                      </a:pPr>
                      <a:r>
                        <a:rPr lang="fr-FR" sz="1200" b="0" dirty="0">
                          <a:solidFill>
                            <a:schemeClr val="accent1">
                              <a:lumMod val="50000"/>
                            </a:schemeClr>
                          </a:solidFill>
                          <a:effectLst/>
                          <a:latin typeface="Calibri"/>
                          <a:ea typeface="Calibri"/>
                          <a:cs typeface="Times New Roman"/>
                        </a:rPr>
                        <a:t>Identifier les besoins pour l’anticipation des commandes.</a:t>
                      </a:r>
                    </a:p>
                  </a:txBody>
                  <a:tcPr marL="37842" marR="378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CCFF"/>
                    </a:solidFill>
                  </a:tcPr>
                </a:tc>
              </a:tr>
              <a:tr h="338401">
                <a:tc vMerge="1">
                  <a:txBody>
                    <a:bodyPr/>
                    <a:lstStyle/>
                    <a:p>
                      <a:endParaRPr lang="fr-FR"/>
                    </a:p>
                  </a:txBody>
                  <a:tcPr/>
                </a:tc>
                <a:tc>
                  <a:txBody>
                    <a:bodyPr/>
                    <a:lstStyle/>
                    <a:p>
                      <a:pPr algn="ctr">
                        <a:lnSpc>
                          <a:spcPct val="115000"/>
                        </a:lnSpc>
                        <a:spcAft>
                          <a:spcPts val="0"/>
                        </a:spcAft>
                      </a:pPr>
                      <a:r>
                        <a:rPr lang="fr-FR" sz="1200" b="0" dirty="0">
                          <a:solidFill>
                            <a:schemeClr val="accent1">
                              <a:lumMod val="50000"/>
                            </a:schemeClr>
                          </a:solidFill>
                          <a:effectLst/>
                          <a:latin typeface="Calibri"/>
                          <a:ea typeface="Calibri"/>
                          <a:cs typeface="Times New Roman"/>
                        </a:rPr>
                        <a:t>Equipements</a:t>
                      </a:r>
                    </a:p>
                  </a:txBody>
                  <a:tcPr marL="37842" marR="378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83820" indent="-90170">
                        <a:lnSpc>
                          <a:spcPct val="115000"/>
                        </a:lnSpc>
                        <a:spcAft>
                          <a:spcPts val="0"/>
                        </a:spcAft>
                      </a:pPr>
                      <a:r>
                        <a:rPr lang="fr-FR" sz="1200" b="0" dirty="0">
                          <a:solidFill>
                            <a:schemeClr val="accent1">
                              <a:lumMod val="50000"/>
                            </a:schemeClr>
                          </a:solidFill>
                          <a:effectLst/>
                          <a:latin typeface="Calibri"/>
                          <a:ea typeface="Calibri"/>
                          <a:cs typeface="Times New Roman"/>
                        </a:rPr>
                        <a:t> </a:t>
                      </a:r>
                    </a:p>
                  </a:txBody>
                  <a:tcPr marL="37842" marR="378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bl>
          </a:graphicData>
        </a:graphic>
      </p:graphicFrame>
    </p:spTree>
    <p:extLst>
      <p:ext uri="{BB962C8B-B14F-4D97-AF65-F5344CB8AC3E}">
        <p14:creationId xmlns:p14="http://schemas.microsoft.com/office/powerpoint/2010/main" val="339074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DC2C00"/>
                </a:solidFill>
              </a:rPr>
              <a:t>7. Présentation de la synthèse</a:t>
            </a:r>
            <a:endParaRPr lang="fr-FR" dirty="0">
              <a:solidFill>
                <a:srgbClr val="DC2C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255521697"/>
              </p:ext>
            </p:extLst>
          </p:nvPr>
        </p:nvGraphicFramePr>
        <p:xfrm>
          <a:off x="1331640" y="1628800"/>
          <a:ext cx="7416824" cy="3816424"/>
        </p:xfrm>
        <a:graphic>
          <a:graphicData uri="http://schemas.openxmlformats.org/drawingml/2006/table">
            <a:tbl>
              <a:tblPr firstRow="1" firstCol="1" bandRow="1"/>
              <a:tblGrid>
                <a:gridCol w="714986"/>
                <a:gridCol w="1191643"/>
                <a:gridCol w="5510195"/>
              </a:tblGrid>
              <a:tr h="1599829">
                <a:tc rowSpan="2">
                  <a:txBody>
                    <a:bodyPr/>
                    <a:lstStyle/>
                    <a:p>
                      <a:pPr marL="71755" marR="71755" algn="ctr">
                        <a:lnSpc>
                          <a:spcPct val="115000"/>
                        </a:lnSpc>
                        <a:spcAft>
                          <a:spcPts val="0"/>
                        </a:spcAft>
                      </a:pPr>
                      <a:r>
                        <a:rPr lang="fr-FR" sz="1800" b="1" dirty="0">
                          <a:solidFill>
                            <a:srgbClr val="FFFFFF"/>
                          </a:solidFill>
                          <a:effectLst/>
                          <a:latin typeface="Calibri"/>
                          <a:ea typeface="Calibri"/>
                          <a:cs typeface="Times New Roman"/>
                        </a:rPr>
                        <a:t>Adéquation Offre/Demande</a:t>
                      </a:r>
                      <a:endParaRPr lang="fr-FR" sz="1800" dirty="0">
                        <a:effectLst/>
                        <a:latin typeface="Calibri"/>
                        <a:ea typeface="Calibri"/>
                        <a:cs typeface="Times New Roman"/>
                      </a:endParaRPr>
                    </a:p>
                  </a:txBody>
                  <a:tcPr marL="63478" marR="63478"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a:lnSpc>
                          <a:spcPct val="115000"/>
                        </a:lnSpc>
                        <a:spcAft>
                          <a:spcPts val="0"/>
                        </a:spcAft>
                      </a:pPr>
                      <a:r>
                        <a:rPr lang="fr-FR" sz="1600" b="0" dirty="0">
                          <a:solidFill>
                            <a:schemeClr val="accent1">
                              <a:lumMod val="50000"/>
                            </a:schemeClr>
                          </a:solidFill>
                          <a:effectLst/>
                          <a:latin typeface="Calibri"/>
                          <a:ea typeface="Calibri"/>
                          <a:cs typeface="Times New Roman"/>
                        </a:rPr>
                        <a:t>Achat</a:t>
                      </a:r>
                      <a:endParaRPr lang="fr-FR" sz="2000" b="0" dirty="0">
                        <a:solidFill>
                          <a:schemeClr val="accent1">
                            <a:lumMod val="50000"/>
                          </a:schemeClr>
                        </a:solidFill>
                        <a:effectLst/>
                        <a:latin typeface="Calibri"/>
                        <a:ea typeface="Calibri"/>
                        <a:cs typeface="Times New Roman"/>
                      </a:endParaRPr>
                    </a:p>
                  </a:txBody>
                  <a:tcPr marL="63478" marR="634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54F"/>
                    </a:solidFill>
                  </a:tcPr>
                </a:tc>
                <a:tc>
                  <a:txBody>
                    <a:bodyPr/>
                    <a:lstStyle/>
                    <a:p>
                      <a:pPr marL="342900" lvl="0" indent="-342900">
                        <a:lnSpc>
                          <a:spcPct val="115000"/>
                        </a:lnSpc>
                        <a:spcAft>
                          <a:spcPts val="0"/>
                        </a:spcAft>
                        <a:buFont typeface="Symbol"/>
                        <a:buChar char=""/>
                      </a:pPr>
                      <a:r>
                        <a:rPr lang="fr-FR" sz="1600" b="0" dirty="0">
                          <a:solidFill>
                            <a:schemeClr val="accent1">
                              <a:lumMod val="50000"/>
                            </a:schemeClr>
                          </a:solidFill>
                          <a:effectLst/>
                          <a:latin typeface="Calibri"/>
                          <a:ea typeface="Calibri"/>
                          <a:cs typeface="Times New Roman"/>
                        </a:rPr>
                        <a:t>Trouver des débouchés alternatifs (centre de vacances, …).</a:t>
                      </a:r>
                      <a:endParaRPr lang="fr-FR" sz="2000" b="0" dirty="0">
                        <a:solidFill>
                          <a:schemeClr val="accent1">
                            <a:lumMod val="50000"/>
                          </a:schemeClr>
                        </a:solidFill>
                        <a:effectLst/>
                        <a:latin typeface="Calibri"/>
                        <a:ea typeface="Calibri"/>
                        <a:cs typeface="Times New Roman"/>
                      </a:endParaRPr>
                    </a:p>
                    <a:p>
                      <a:pPr marL="342900" lvl="0" indent="-342900">
                        <a:lnSpc>
                          <a:spcPct val="115000"/>
                        </a:lnSpc>
                        <a:spcAft>
                          <a:spcPts val="0"/>
                        </a:spcAft>
                        <a:buFont typeface="Symbol"/>
                        <a:buChar char=""/>
                      </a:pPr>
                      <a:r>
                        <a:rPr lang="fr-FR" sz="1600" b="0" dirty="0">
                          <a:solidFill>
                            <a:schemeClr val="accent1">
                              <a:lumMod val="50000"/>
                            </a:schemeClr>
                          </a:solidFill>
                          <a:effectLst/>
                          <a:latin typeface="Calibri"/>
                          <a:ea typeface="Calibri"/>
                          <a:cs typeface="Times New Roman"/>
                        </a:rPr>
                        <a:t>Regrouper les acheteurs et fournisseurs dans des structures opérationnels.</a:t>
                      </a:r>
                      <a:endParaRPr lang="fr-FR" sz="2000" b="0" dirty="0">
                        <a:solidFill>
                          <a:schemeClr val="accent1">
                            <a:lumMod val="50000"/>
                          </a:schemeClr>
                        </a:solidFill>
                        <a:effectLst/>
                        <a:latin typeface="Calibri"/>
                        <a:ea typeface="Calibri"/>
                        <a:cs typeface="Times New Roman"/>
                      </a:endParaRPr>
                    </a:p>
                    <a:p>
                      <a:pPr marL="342900" lvl="0" indent="-342900">
                        <a:lnSpc>
                          <a:spcPct val="115000"/>
                        </a:lnSpc>
                        <a:spcAft>
                          <a:spcPts val="0"/>
                        </a:spcAft>
                        <a:buFont typeface="Symbol"/>
                        <a:buChar char=""/>
                      </a:pPr>
                      <a:r>
                        <a:rPr lang="fr-FR" sz="1600" b="0" dirty="0">
                          <a:solidFill>
                            <a:schemeClr val="accent1">
                              <a:lumMod val="50000"/>
                            </a:schemeClr>
                          </a:solidFill>
                          <a:effectLst/>
                          <a:latin typeface="Calibri"/>
                          <a:ea typeface="Calibri"/>
                          <a:cs typeface="Times New Roman"/>
                        </a:rPr>
                        <a:t>Travailler sur une réflexion commune.</a:t>
                      </a:r>
                      <a:endParaRPr lang="fr-FR" sz="2000" b="0" dirty="0">
                        <a:solidFill>
                          <a:schemeClr val="accent1">
                            <a:lumMod val="50000"/>
                          </a:schemeClr>
                        </a:solidFill>
                        <a:effectLst/>
                        <a:latin typeface="Calibri"/>
                        <a:ea typeface="Calibri"/>
                        <a:cs typeface="Times New Roman"/>
                      </a:endParaRPr>
                    </a:p>
                    <a:p>
                      <a:pPr marL="342900" lvl="0" indent="-342900">
                        <a:lnSpc>
                          <a:spcPct val="115000"/>
                        </a:lnSpc>
                        <a:spcAft>
                          <a:spcPts val="0"/>
                        </a:spcAft>
                        <a:buFont typeface="Symbol"/>
                        <a:buChar char=""/>
                      </a:pPr>
                      <a:r>
                        <a:rPr lang="fr-FR" sz="1600" b="0" dirty="0">
                          <a:solidFill>
                            <a:schemeClr val="accent1">
                              <a:lumMod val="50000"/>
                            </a:schemeClr>
                          </a:solidFill>
                          <a:effectLst/>
                          <a:latin typeface="Calibri"/>
                          <a:ea typeface="Calibri"/>
                          <a:cs typeface="Times New Roman"/>
                        </a:rPr>
                        <a:t>Inciter le partage d’expérience.</a:t>
                      </a:r>
                      <a:endParaRPr lang="fr-FR" sz="2000" b="0" dirty="0">
                        <a:solidFill>
                          <a:schemeClr val="accent1">
                            <a:lumMod val="50000"/>
                          </a:schemeClr>
                        </a:solidFill>
                        <a:effectLst/>
                        <a:latin typeface="Calibri"/>
                        <a:ea typeface="Calibri"/>
                        <a:cs typeface="Times New Roman"/>
                      </a:endParaRPr>
                    </a:p>
                  </a:txBody>
                  <a:tcPr marL="63478" marR="634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54F"/>
                    </a:solidFill>
                  </a:tcPr>
                </a:tc>
              </a:tr>
              <a:tr h="2216595">
                <a:tc vMerge="1">
                  <a:txBody>
                    <a:bodyPr/>
                    <a:lstStyle/>
                    <a:p>
                      <a:endParaRPr lang="fr-FR"/>
                    </a:p>
                  </a:txBody>
                  <a:tcPr/>
                </a:tc>
                <a:tc>
                  <a:txBody>
                    <a:bodyPr/>
                    <a:lstStyle/>
                    <a:p>
                      <a:pPr algn="ctr">
                        <a:lnSpc>
                          <a:spcPct val="115000"/>
                        </a:lnSpc>
                        <a:spcAft>
                          <a:spcPts val="0"/>
                        </a:spcAft>
                      </a:pPr>
                      <a:r>
                        <a:rPr lang="fr-FR" sz="1600" b="0" dirty="0">
                          <a:solidFill>
                            <a:schemeClr val="accent1">
                              <a:lumMod val="50000"/>
                            </a:schemeClr>
                          </a:solidFill>
                          <a:effectLst/>
                          <a:latin typeface="Calibri"/>
                          <a:ea typeface="Calibri"/>
                          <a:cs typeface="Times New Roman"/>
                        </a:rPr>
                        <a:t>Prix</a:t>
                      </a:r>
                      <a:endParaRPr lang="fr-FR" sz="2000" b="0" dirty="0">
                        <a:solidFill>
                          <a:schemeClr val="accent1">
                            <a:lumMod val="50000"/>
                          </a:schemeClr>
                        </a:solidFill>
                        <a:effectLst/>
                        <a:latin typeface="Calibri"/>
                        <a:ea typeface="Calibri"/>
                        <a:cs typeface="Times New Roman"/>
                      </a:endParaRPr>
                    </a:p>
                  </a:txBody>
                  <a:tcPr marL="63478" marR="634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389"/>
                    </a:solidFill>
                  </a:tcPr>
                </a:tc>
                <a:tc>
                  <a:txBody>
                    <a:bodyPr/>
                    <a:lstStyle/>
                    <a:p>
                      <a:pPr marL="342900" lvl="0" indent="-342900">
                        <a:lnSpc>
                          <a:spcPct val="115000"/>
                        </a:lnSpc>
                        <a:spcAft>
                          <a:spcPts val="0"/>
                        </a:spcAft>
                        <a:buFont typeface="Symbol"/>
                        <a:buChar char=""/>
                      </a:pPr>
                      <a:r>
                        <a:rPr lang="fr-FR" sz="1600" b="0" dirty="0">
                          <a:solidFill>
                            <a:schemeClr val="accent1">
                              <a:lumMod val="50000"/>
                            </a:schemeClr>
                          </a:solidFill>
                          <a:effectLst/>
                          <a:latin typeface="Calibri"/>
                          <a:ea typeface="Calibri"/>
                          <a:cs typeface="Times New Roman"/>
                        </a:rPr>
                        <a:t>Informer et sensibiliser.</a:t>
                      </a:r>
                      <a:endParaRPr lang="fr-FR" sz="2000" b="0" dirty="0">
                        <a:solidFill>
                          <a:schemeClr val="accent1">
                            <a:lumMod val="50000"/>
                          </a:schemeClr>
                        </a:solidFill>
                        <a:effectLst/>
                        <a:latin typeface="Calibri"/>
                        <a:ea typeface="Calibri"/>
                        <a:cs typeface="Times New Roman"/>
                      </a:endParaRPr>
                    </a:p>
                    <a:p>
                      <a:pPr marL="342900" lvl="0" indent="-342900">
                        <a:lnSpc>
                          <a:spcPct val="115000"/>
                        </a:lnSpc>
                        <a:spcAft>
                          <a:spcPts val="0"/>
                        </a:spcAft>
                        <a:buFont typeface="Symbol"/>
                        <a:buChar char=""/>
                      </a:pPr>
                      <a:r>
                        <a:rPr lang="fr-FR" sz="1600" b="0" dirty="0">
                          <a:solidFill>
                            <a:schemeClr val="accent1">
                              <a:lumMod val="50000"/>
                            </a:schemeClr>
                          </a:solidFill>
                          <a:effectLst/>
                          <a:latin typeface="Calibri"/>
                          <a:ea typeface="Calibri"/>
                          <a:cs typeface="Times New Roman"/>
                        </a:rPr>
                        <a:t>Objectiver l’appréciation financière.</a:t>
                      </a:r>
                      <a:endParaRPr lang="fr-FR" sz="2000" b="0" dirty="0">
                        <a:solidFill>
                          <a:schemeClr val="accent1">
                            <a:lumMod val="50000"/>
                          </a:schemeClr>
                        </a:solidFill>
                        <a:effectLst/>
                        <a:latin typeface="Calibri"/>
                        <a:ea typeface="Calibri"/>
                        <a:cs typeface="Times New Roman"/>
                      </a:endParaRPr>
                    </a:p>
                    <a:p>
                      <a:pPr marL="342900" lvl="0" indent="-342900">
                        <a:lnSpc>
                          <a:spcPct val="115000"/>
                        </a:lnSpc>
                        <a:spcAft>
                          <a:spcPts val="0"/>
                        </a:spcAft>
                        <a:buFont typeface="Symbol"/>
                        <a:buChar char=""/>
                      </a:pPr>
                      <a:r>
                        <a:rPr lang="fr-FR" sz="1600" b="0" dirty="0">
                          <a:solidFill>
                            <a:schemeClr val="accent1">
                              <a:lumMod val="50000"/>
                            </a:schemeClr>
                          </a:solidFill>
                          <a:effectLst/>
                          <a:latin typeface="Calibri"/>
                          <a:ea typeface="Calibri"/>
                          <a:cs typeface="Times New Roman"/>
                        </a:rPr>
                        <a:t>Trouver la juste équation entre les prix payés aux producteurs  et le coût contraint des restaurations collectives, tout en impliquant les frais de logistique.</a:t>
                      </a:r>
                      <a:endParaRPr lang="fr-FR" sz="2000" b="0" dirty="0">
                        <a:solidFill>
                          <a:schemeClr val="accent1">
                            <a:lumMod val="50000"/>
                          </a:schemeClr>
                        </a:solidFill>
                        <a:effectLst/>
                        <a:latin typeface="Calibri"/>
                        <a:ea typeface="Calibri"/>
                        <a:cs typeface="Times New Roman"/>
                      </a:endParaRPr>
                    </a:p>
                    <a:p>
                      <a:pPr marL="342900" lvl="0" indent="-342900">
                        <a:lnSpc>
                          <a:spcPct val="115000"/>
                        </a:lnSpc>
                        <a:spcAft>
                          <a:spcPts val="0"/>
                        </a:spcAft>
                        <a:buFont typeface="Symbol"/>
                        <a:buChar char=""/>
                      </a:pPr>
                      <a:r>
                        <a:rPr lang="fr-FR" sz="1600" b="0" dirty="0">
                          <a:solidFill>
                            <a:schemeClr val="accent1">
                              <a:lumMod val="50000"/>
                            </a:schemeClr>
                          </a:solidFill>
                          <a:effectLst/>
                          <a:latin typeface="Calibri"/>
                          <a:ea typeface="Calibri"/>
                          <a:cs typeface="Times New Roman"/>
                        </a:rPr>
                        <a:t>Faire des efforts d’économie de produits (gaspillage alimentaire, réduction à la cuisson,…) .</a:t>
                      </a:r>
                      <a:endParaRPr lang="fr-FR" sz="2000" b="0" dirty="0">
                        <a:solidFill>
                          <a:schemeClr val="accent1">
                            <a:lumMod val="50000"/>
                          </a:schemeClr>
                        </a:solidFill>
                        <a:effectLst/>
                        <a:latin typeface="Calibri"/>
                        <a:ea typeface="Calibri"/>
                        <a:cs typeface="Times New Roman"/>
                      </a:endParaRPr>
                    </a:p>
                  </a:txBody>
                  <a:tcPr marL="63478" marR="634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389"/>
                    </a:solidFill>
                  </a:tcPr>
                </a:tc>
              </a:tr>
            </a:tbl>
          </a:graphicData>
        </a:graphic>
      </p:graphicFrame>
    </p:spTree>
    <p:extLst>
      <p:ext uri="{BB962C8B-B14F-4D97-AF65-F5344CB8AC3E}">
        <p14:creationId xmlns:p14="http://schemas.microsoft.com/office/powerpoint/2010/main" val="1422735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DC2C00"/>
                </a:solidFill>
              </a:rPr>
              <a:t>7. Présentation de la synthèse</a:t>
            </a:r>
            <a:endParaRPr lang="fr-FR" dirty="0">
              <a:solidFill>
                <a:srgbClr val="DC2C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45195973"/>
              </p:ext>
            </p:extLst>
          </p:nvPr>
        </p:nvGraphicFramePr>
        <p:xfrm>
          <a:off x="1259632" y="1700808"/>
          <a:ext cx="7632848" cy="3528392"/>
        </p:xfrm>
        <a:graphic>
          <a:graphicData uri="http://schemas.openxmlformats.org/drawingml/2006/table">
            <a:tbl>
              <a:tblPr firstRow="1" firstCol="1" bandRow="1"/>
              <a:tblGrid>
                <a:gridCol w="746841"/>
                <a:gridCol w="1845447"/>
                <a:gridCol w="5040560"/>
              </a:tblGrid>
              <a:tr h="1881809">
                <a:tc rowSpan="2">
                  <a:txBody>
                    <a:bodyPr/>
                    <a:lstStyle/>
                    <a:p>
                      <a:pPr marL="71755" marR="71755" algn="ctr">
                        <a:lnSpc>
                          <a:spcPct val="115000"/>
                        </a:lnSpc>
                        <a:spcAft>
                          <a:spcPts val="0"/>
                        </a:spcAft>
                      </a:pPr>
                      <a:r>
                        <a:rPr lang="fr-FR" sz="1800" b="1" dirty="0">
                          <a:solidFill>
                            <a:srgbClr val="FFFFFF"/>
                          </a:solidFill>
                          <a:effectLst/>
                          <a:latin typeface="Calibri"/>
                          <a:ea typeface="Calibri"/>
                          <a:cs typeface="Times New Roman"/>
                        </a:rPr>
                        <a:t>Environnement et contexte actuel</a:t>
                      </a:r>
                      <a:endParaRPr lang="fr-FR" sz="1600" dirty="0">
                        <a:effectLst/>
                        <a:latin typeface="Calibri"/>
                        <a:ea typeface="Calibri"/>
                        <a:cs typeface="Times New Roman"/>
                      </a:endParaRPr>
                    </a:p>
                  </a:txBody>
                  <a:tcPr marL="68580" marR="6858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pPr>
                      <a:r>
                        <a:rPr lang="fr-FR" sz="1800" b="0" dirty="0">
                          <a:solidFill>
                            <a:schemeClr val="bg1"/>
                          </a:solidFill>
                          <a:effectLst/>
                          <a:latin typeface="Calibri"/>
                          <a:ea typeface="Calibri"/>
                          <a:cs typeface="Times New Roman"/>
                        </a:rPr>
                        <a:t>Volonté politique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D53"/>
                    </a:solidFill>
                  </a:tcPr>
                </a:tc>
                <a:tc>
                  <a:txBody>
                    <a:bodyPr/>
                    <a:lstStyle/>
                    <a:p>
                      <a:pPr marL="342900" lvl="0" indent="-342900">
                        <a:lnSpc>
                          <a:spcPct val="115000"/>
                        </a:lnSpc>
                        <a:spcAft>
                          <a:spcPts val="0"/>
                        </a:spcAft>
                        <a:buFont typeface="Symbol"/>
                        <a:buChar char=""/>
                      </a:pPr>
                      <a:r>
                        <a:rPr lang="fr-FR" sz="1800" b="0" dirty="0">
                          <a:solidFill>
                            <a:schemeClr val="bg1"/>
                          </a:solidFill>
                          <a:effectLst/>
                          <a:latin typeface="Calibri"/>
                          <a:ea typeface="Calibri"/>
                          <a:cs typeface="Times New Roman"/>
                        </a:rPr>
                        <a:t>Poursuivre la sensibilisation des élus locaux.</a:t>
                      </a:r>
                    </a:p>
                    <a:p>
                      <a:pPr marL="342900" lvl="0" indent="-342900">
                        <a:lnSpc>
                          <a:spcPct val="115000"/>
                        </a:lnSpc>
                        <a:spcAft>
                          <a:spcPts val="0"/>
                        </a:spcAft>
                        <a:buFont typeface="Symbol"/>
                        <a:buChar char=""/>
                      </a:pPr>
                      <a:r>
                        <a:rPr lang="fr-FR" sz="1800" b="0" dirty="0">
                          <a:solidFill>
                            <a:schemeClr val="bg1"/>
                          </a:solidFill>
                          <a:effectLst/>
                          <a:latin typeface="Calibri"/>
                          <a:ea typeface="Calibri"/>
                          <a:cs typeface="Times New Roman"/>
                        </a:rPr>
                        <a:t>Recenser l’état d’avancement dans les autres régions historiques et favoriser l’échange d’expérience.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D53"/>
                    </a:solidFill>
                  </a:tcPr>
                </a:tc>
              </a:tr>
              <a:tr h="1646583">
                <a:tc vMerge="1">
                  <a:txBody>
                    <a:bodyPr/>
                    <a:lstStyle/>
                    <a:p>
                      <a:endParaRPr lang="fr-FR"/>
                    </a:p>
                  </a:txBody>
                  <a:tcPr/>
                </a:tc>
                <a:tc>
                  <a:txBody>
                    <a:bodyPr/>
                    <a:lstStyle/>
                    <a:p>
                      <a:pPr algn="ctr">
                        <a:lnSpc>
                          <a:spcPct val="115000"/>
                        </a:lnSpc>
                        <a:spcAft>
                          <a:spcPts val="0"/>
                        </a:spcAft>
                      </a:pPr>
                      <a:r>
                        <a:rPr lang="fr-FR" sz="1800" b="0" dirty="0">
                          <a:solidFill>
                            <a:schemeClr val="bg1"/>
                          </a:solidFill>
                          <a:effectLst/>
                          <a:latin typeface="Calibri"/>
                          <a:ea typeface="Calibri"/>
                          <a:cs typeface="Times New Roman"/>
                        </a:rPr>
                        <a:t>Demande des </a:t>
                      </a:r>
                      <a:r>
                        <a:rPr lang="fr-FR" sz="1800" b="0" dirty="0" smtClean="0">
                          <a:solidFill>
                            <a:schemeClr val="bg1"/>
                          </a:solidFill>
                          <a:effectLst/>
                          <a:latin typeface="Calibri"/>
                          <a:ea typeface="Calibri"/>
                          <a:cs typeface="Times New Roman"/>
                        </a:rPr>
                        <a:t>consommateurs</a:t>
                      </a:r>
                      <a:endParaRPr lang="fr-FR" sz="1800" b="0" dirty="0">
                        <a:solidFill>
                          <a:schemeClr val="bg1"/>
                        </a:solidFill>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DA7"/>
                    </a:solidFill>
                  </a:tcPr>
                </a:tc>
                <a:tc>
                  <a:txBody>
                    <a:bodyPr/>
                    <a:lstStyle/>
                    <a:p>
                      <a:pPr marL="342900" lvl="0" indent="-342900">
                        <a:lnSpc>
                          <a:spcPct val="115000"/>
                        </a:lnSpc>
                        <a:spcAft>
                          <a:spcPts val="0"/>
                        </a:spcAft>
                        <a:buFont typeface="Symbol"/>
                        <a:buChar char=""/>
                      </a:pPr>
                      <a:r>
                        <a:rPr lang="fr-FR" sz="1800" b="0" dirty="0">
                          <a:solidFill>
                            <a:schemeClr val="bg1"/>
                          </a:solidFill>
                          <a:effectLst/>
                          <a:latin typeface="Calibri"/>
                          <a:ea typeface="Calibri"/>
                          <a:cs typeface="Times New Roman"/>
                        </a:rPr>
                        <a:t>Sensibiliser les consommateurs.</a:t>
                      </a:r>
                    </a:p>
                    <a:p>
                      <a:pPr marL="342900" lvl="0" indent="-342900">
                        <a:lnSpc>
                          <a:spcPct val="115000"/>
                        </a:lnSpc>
                        <a:spcAft>
                          <a:spcPts val="0"/>
                        </a:spcAft>
                        <a:buFont typeface="Symbol"/>
                        <a:buChar char=""/>
                      </a:pPr>
                      <a:r>
                        <a:rPr lang="fr-FR" sz="1800" b="0" dirty="0">
                          <a:solidFill>
                            <a:schemeClr val="bg1"/>
                          </a:solidFill>
                          <a:effectLst/>
                          <a:latin typeface="Calibri"/>
                          <a:ea typeface="Calibri"/>
                          <a:cs typeface="Times New Roman"/>
                        </a:rPr>
                        <a:t>Faire connaitre l’origine des produits.</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DA7"/>
                    </a:solidFill>
                  </a:tcPr>
                </a:tc>
              </a:tr>
            </a:tbl>
          </a:graphicData>
        </a:graphic>
      </p:graphicFrame>
    </p:spTree>
    <p:extLst>
      <p:ext uri="{BB962C8B-B14F-4D97-AF65-F5344CB8AC3E}">
        <p14:creationId xmlns:p14="http://schemas.microsoft.com/office/powerpoint/2010/main" val="1340565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57582" y="764704"/>
            <a:ext cx="7346866" cy="4154984"/>
          </a:xfrm>
        </p:spPr>
        <p:txBody>
          <a:bodyPr/>
          <a:lstStyle/>
          <a:p>
            <a:r>
              <a:rPr lang="fr-FR" sz="4800" b="1" noProof="1" smtClean="0">
                <a:solidFill>
                  <a:srgbClr val="DC2C00"/>
                </a:solidFill>
              </a:rPr>
              <a:t>Synthèse du diagnostic sur l’approvisionnement de proximité pour la Restauration Hors Domicile</a:t>
            </a:r>
            <a:br>
              <a:rPr lang="fr-FR" sz="4800" b="1" noProof="1" smtClean="0">
                <a:solidFill>
                  <a:srgbClr val="DC2C00"/>
                </a:solidFill>
              </a:rPr>
            </a:br>
            <a:r>
              <a:rPr lang="fr-FR" sz="4800" b="1" noProof="1" smtClean="0">
                <a:solidFill>
                  <a:srgbClr val="DC2C00"/>
                </a:solidFill>
              </a:rPr>
              <a:t/>
            </a:r>
            <a:br>
              <a:rPr lang="fr-FR" sz="4800" b="1" noProof="1" smtClean="0">
                <a:solidFill>
                  <a:srgbClr val="DC2C00"/>
                </a:solidFill>
              </a:rPr>
            </a:br>
            <a:r>
              <a:rPr lang="fr-FR" sz="2400" b="1" noProof="1" smtClean="0">
                <a:solidFill>
                  <a:srgbClr val="663300"/>
                </a:solidFill>
              </a:rPr>
              <a:t>Anaïs BUTET – Chambres d’agriculture Poitou-Charentes</a:t>
            </a:r>
            <a:endParaRPr lang="fr-FR" sz="3200" b="1" noProof="1">
              <a:solidFill>
                <a:srgbClr val="663300"/>
              </a:solidFill>
            </a:endParaRPr>
          </a:p>
        </p:txBody>
      </p:sp>
      <p:pic>
        <p:nvPicPr>
          <p:cNvPr id="7" name="Picture 6"/>
          <p:cNvPicPr/>
          <p:nvPr/>
        </p:nvPicPr>
        <p:blipFill>
          <a:blip r:embed="rId3"/>
          <a:stretch/>
        </p:blipFill>
        <p:spPr>
          <a:xfrm>
            <a:off x="3131840" y="5254978"/>
            <a:ext cx="1120770" cy="557374"/>
          </a:xfrm>
          <a:prstGeom prst="rect">
            <a:avLst/>
          </a:prstGeom>
          <a:ln>
            <a:noFill/>
          </a:ln>
        </p:spPr>
      </p:pic>
      <p:pic>
        <p:nvPicPr>
          <p:cNvPr id="8" name="Picture 15"/>
          <p:cNvPicPr/>
          <p:nvPr/>
        </p:nvPicPr>
        <p:blipFill>
          <a:blip r:embed="rId4"/>
          <a:stretch/>
        </p:blipFill>
        <p:spPr>
          <a:xfrm>
            <a:off x="4499992" y="5161123"/>
            <a:ext cx="580674" cy="745085"/>
          </a:xfrm>
          <a:prstGeom prst="rect">
            <a:avLst/>
          </a:prstGeom>
          <a:ln>
            <a:noFill/>
          </a:ln>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5216186"/>
            <a:ext cx="906258" cy="63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328" y="5021790"/>
            <a:ext cx="749895" cy="855483"/>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192" y="5215319"/>
            <a:ext cx="942442" cy="635825"/>
          </a:xfrm>
          <a:prstGeom prst="rect">
            <a:avLst/>
          </a:prstGeom>
        </p:spPr>
      </p:pic>
    </p:spTree>
    <p:extLst>
      <p:ext uri="{BB962C8B-B14F-4D97-AF65-F5344CB8AC3E}">
        <p14:creationId xmlns:p14="http://schemas.microsoft.com/office/powerpoint/2010/main" val="1769304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DC2C00"/>
                </a:solidFill>
              </a:rPr>
              <a:t>8. Pistes d’actions 2016</a:t>
            </a:r>
            <a:endParaRPr lang="fr-FR" dirty="0">
              <a:solidFill>
                <a:srgbClr val="DC2C00"/>
              </a:solidFill>
            </a:endParaRPr>
          </a:p>
        </p:txBody>
      </p:sp>
      <p:sp>
        <p:nvSpPr>
          <p:cNvPr id="3" name="Espace réservé du contenu 2"/>
          <p:cNvSpPr>
            <a:spLocks noGrp="1"/>
          </p:cNvSpPr>
          <p:nvPr>
            <p:ph idx="1"/>
          </p:nvPr>
        </p:nvSpPr>
        <p:spPr/>
        <p:txBody>
          <a:bodyPr>
            <a:normAutofit lnSpcReduction="10000"/>
          </a:bodyPr>
          <a:lstStyle/>
          <a:p>
            <a:pPr marL="457200" lvl="1" indent="0">
              <a:buNone/>
            </a:pPr>
            <a:endParaRPr lang="fr-FR" noProof="1" smtClean="0"/>
          </a:p>
          <a:p>
            <a:pPr lvl="0"/>
            <a:r>
              <a:rPr lang="fr-FR" dirty="0"/>
              <a:t>Etudier les besoins en installations et infrastructures pour l’organisation des </a:t>
            </a:r>
            <a:r>
              <a:rPr lang="fr-FR" dirty="0" smtClean="0"/>
              <a:t>filières</a:t>
            </a:r>
          </a:p>
          <a:p>
            <a:pPr lvl="0"/>
            <a:r>
              <a:rPr lang="fr-FR" dirty="0" smtClean="0"/>
              <a:t>Elaborer un Projet Alimentaire Territorial sur un espace test</a:t>
            </a:r>
            <a:endParaRPr lang="fr-FR" dirty="0"/>
          </a:p>
          <a:p>
            <a:pPr lvl="0"/>
            <a:r>
              <a:rPr lang="fr-FR" dirty="0" smtClean="0"/>
              <a:t>Elaborer un test sur l’une des filières prioritaires </a:t>
            </a:r>
          </a:p>
          <a:p>
            <a:pPr lvl="0"/>
            <a:r>
              <a:rPr lang="fr-FR" dirty="0" smtClean="0"/>
              <a:t>Définition </a:t>
            </a:r>
            <a:r>
              <a:rPr lang="fr-FR" dirty="0"/>
              <a:t>d’un périmètre d’actions :</a:t>
            </a:r>
            <a:endParaRPr lang="fr-FR" sz="3200" dirty="0"/>
          </a:p>
          <a:p>
            <a:pPr lvl="1"/>
            <a:r>
              <a:rPr lang="fr-FR" dirty="0"/>
              <a:t>Quelle définition du produit local ?</a:t>
            </a:r>
            <a:endParaRPr lang="fr-FR" sz="2800" dirty="0"/>
          </a:p>
          <a:p>
            <a:pPr lvl="1"/>
            <a:r>
              <a:rPr lang="fr-FR" dirty="0"/>
              <a:t>Quel pourcentage de produits locaux dans les établissements ?</a:t>
            </a:r>
            <a:endParaRPr lang="fr-FR" sz="2800" dirty="0"/>
          </a:p>
          <a:p>
            <a:pPr lvl="1"/>
            <a:r>
              <a:rPr lang="fr-FR" dirty="0"/>
              <a:t>Quelle fréquence d’achat ?</a:t>
            </a:r>
            <a:endParaRPr lang="fr-FR" sz="2800" dirty="0"/>
          </a:p>
          <a:p>
            <a:pPr lvl="1"/>
            <a:r>
              <a:rPr lang="fr-FR" dirty="0"/>
              <a:t>Quelle organisation logistique ?</a:t>
            </a:r>
            <a:endParaRPr lang="fr-FR" sz="2800" dirty="0"/>
          </a:p>
          <a:p>
            <a:pPr lvl="1"/>
            <a:r>
              <a:rPr lang="fr-FR" dirty="0" smtClean="0"/>
              <a:t>…</a:t>
            </a:r>
            <a:endParaRPr lang="fr-FR" noProof="1" smtClean="0"/>
          </a:p>
          <a:p>
            <a:endParaRPr lang="fr-FR" dirty="0"/>
          </a:p>
        </p:txBody>
      </p:sp>
    </p:spTree>
    <p:extLst>
      <p:ext uri="{BB962C8B-B14F-4D97-AF65-F5344CB8AC3E}">
        <p14:creationId xmlns:p14="http://schemas.microsoft.com/office/powerpoint/2010/main" val="3037076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DC2C00"/>
                </a:solidFill>
              </a:rPr>
              <a:t>9. Echanges avec la salle</a:t>
            </a:r>
            <a:endParaRPr lang="fr-FR" dirty="0">
              <a:solidFill>
                <a:srgbClr val="DC2C00"/>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060848"/>
            <a:ext cx="4777782" cy="2520280"/>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2312876"/>
            <a:ext cx="2016224" cy="2016224"/>
          </a:xfrm>
          <a:prstGeom prst="rect">
            <a:avLst/>
          </a:prstGeom>
        </p:spPr>
      </p:pic>
    </p:spTree>
    <p:extLst>
      <p:ext uri="{BB962C8B-B14F-4D97-AF65-F5344CB8AC3E}">
        <p14:creationId xmlns:p14="http://schemas.microsoft.com/office/powerpoint/2010/main" val="2585816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DC2C00"/>
                </a:solidFill>
              </a:rPr>
              <a:t>Sommaire:</a:t>
            </a:r>
            <a:endParaRPr lang="fr-FR" dirty="0">
              <a:solidFill>
                <a:srgbClr val="DC2C00"/>
              </a:solidFill>
            </a:endParaRPr>
          </a:p>
        </p:txBody>
      </p:sp>
      <p:sp>
        <p:nvSpPr>
          <p:cNvPr id="3" name="Espace réservé du contenu 2"/>
          <p:cNvSpPr>
            <a:spLocks noGrp="1"/>
          </p:cNvSpPr>
          <p:nvPr>
            <p:ph idx="1"/>
          </p:nvPr>
        </p:nvSpPr>
        <p:spPr/>
        <p:txBody>
          <a:bodyPr>
            <a:normAutofit/>
          </a:bodyPr>
          <a:lstStyle/>
          <a:p>
            <a:pPr marL="1257300" lvl="2" indent="-342900">
              <a:buFont typeface="+mj-lt"/>
              <a:buAutoNum type="arabicPeriod"/>
            </a:pPr>
            <a:r>
              <a:rPr lang="fr-FR" sz="2400" noProof="1" smtClean="0"/>
              <a:t>Présentation</a:t>
            </a:r>
          </a:p>
          <a:p>
            <a:pPr marL="1257300" lvl="2" indent="-342900">
              <a:buFont typeface="+mj-lt"/>
              <a:buAutoNum type="arabicPeriod"/>
            </a:pPr>
            <a:r>
              <a:rPr lang="fr-FR" sz="2400" noProof="1" smtClean="0"/>
              <a:t>Méthodologie</a:t>
            </a:r>
          </a:p>
          <a:p>
            <a:pPr marL="1257300" lvl="2" indent="-342900">
              <a:buFont typeface="+mj-lt"/>
              <a:buAutoNum type="arabicPeriod"/>
            </a:pPr>
            <a:r>
              <a:rPr lang="fr-FR" sz="2400" noProof="1" smtClean="0"/>
              <a:t>Etat des lieux de la demande</a:t>
            </a:r>
          </a:p>
          <a:p>
            <a:pPr marL="1257300" lvl="2" indent="-342900">
              <a:buFont typeface="+mj-lt"/>
              <a:buAutoNum type="arabicPeriod"/>
            </a:pPr>
            <a:r>
              <a:rPr lang="fr-FR" sz="2400" noProof="1" smtClean="0"/>
              <a:t>Etat des lieux de l’offre</a:t>
            </a:r>
          </a:p>
          <a:p>
            <a:pPr marL="1257300" lvl="2" indent="-342900">
              <a:buFont typeface="+mj-lt"/>
              <a:buAutoNum type="arabicPeriod"/>
            </a:pPr>
            <a:r>
              <a:rPr lang="fr-FR" sz="2400" noProof="1" smtClean="0"/>
              <a:t>Rapport production/consommation</a:t>
            </a:r>
          </a:p>
          <a:p>
            <a:pPr marL="1257300" lvl="2" indent="-342900">
              <a:buFont typeface="+mj-lt"/>
              <a:buAutoNum type="arabicPeriod"/>
            </a:pPr>
            <a:r>
              <a:rPr lang="fr-FR" sz="2400" noProof="1" smtClean="0"/>
              <a:t>Acteurs rencontrés</a:t>
            </a:r>
          </a:p>
          <a:p>
            <a:pPr marL="1257300" lvl="2" indent="-342900">
              <a:buFont typeface="+mj-lt"/>
              <a:buAutoNum type="arabicPeriod"/>
            </a:pPr>
            <a:r>
              <a:rPr lang="fr-FR" sz="2400" noProof="1" smtClean="0"/>
              <a:t>Présentation de la synthèse</a:t>
            </a:r>
          </a:p>
          <a:p>
            <a:pPr marL="1257300" lvl="2" indent="-342900">
              <a:buFont typeface="+mj-lt"/>
              <a:buAutoNum type="arabicPeriod"/>
            </a:pPr>
            <a:r>
              <a:rPr lang="fr-FR" sz="2400" noProof="1" smtClean="0"/>
              <a:t>Pistes d’actions 2016</a:t>
            </a:r>
          </a:p>
          <a:p>
            <a:pPr marL="1257300" lvl="2" indent="-342900">
              <a:buFont typeface="+mj-lt"/>
              <a:buAutoNum type="arabicPeriod"/>
            </a:pPr>
            <a:r>
              <a:rPr lang="fr-FR" sz="2400" noProof="1" smtClean="0"/>
              <a:t>Echanges avec la salle</a:t>
            </a:r>
          </a:p>
        </p:txBody>
      </p:sp>
    </p:spTree>
    <p:extLst>
      <p:ext uri="{BB962C8B-B14F-4D97-AF65-F5344CB8AC3E}">
        <p14:creationId xmlns:p14="http://schemas.microsoft.com/office/powerpoint/2010/main" val="3784787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DC2C00"/>
                </a:solidFill>
              </a:rPr>
              <a:t>1. Présentation</a:t>
            </a:r>
            <a:endParaRPr lang="fr-FR" dirty="0">
              <a:solidFill>
                <a:srgbClr val="DC2C00"/>
              </a:solidFill>
            </a:endParaRPr>
          </a:p>
        </p:txBody>
      </p:sp>
      <p:sp>
        <p:nvSpPr>
          <p:cNvPr id="4" name="Espace réservé du contenu 2"/>
          <p:cNvSpPr>
            <a:spLocks noGrp="1"/>
          </p:cNvSpPr>
          <p:nvPr>
            <p:ph idx="1"/>
          </p:nvPr>
        </p:nvSpPr>
        <p:spPr>
          <a:xfrm>
            <a:off x="1403648" y="2492896"/>
            <a:ext cx="6984776" cy="2160240"/>
          </a:xfrm>
          <a:prstGeom prst="roundRect">
            <a:avLst/>
          </a:prstGeom>
          <a:solidFill>
            <a:srgbClr val="E2D5A3"/>
          </a:solidFill>
          <a:ln w="19050">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buNone/>
            </a:pPr>
            <a:r>
              <a:rPr lang="fr-FR" b="1" u="sng" dirty="0" smtClean="0">
                <a:solidFill>
                  <a:srgbClr val="009900"/>
                </a:solidFill>
              </a:rPr>
              <a:t>Objectifs 2015: </a:t>
            </a:r>
            <a:r>
              <a:rPr lang="fr-FR" dirty="0" smtClean="0">
                <a:solidFill>
                  <a:srgbClr val="00CC00"/>
                </a:solidFill>
              </a:rPr>
              <a:t> </a:t>
            </a:r>
          </a:p>
          <a:p>
            <a:pPr marL="0" indent="0">
              <a:buNone/>
            </a:pPr>
            <a:endParaRPr lang="fr-FR" sz="2000" dirty="0" smtClean="0">
              <a:solidFill>
                <a:srgbClr val="00CC00"/>
              </a:solidFill>
            </a:endParaRPr>
          </a:p>
          <a:p>
            <a:r>
              <a:rPr lang="fr-FR" dirty="0" smtClean="0">
                <a:solidFill>
                  <a:srgbClr val="FF6600"/>
                </a:solidFill>
              </a:rPr>
              <a:t>Consolidation régionale du </a:t>
            </a:r>
            <a:r>
              <a:rPr lang="fr-FR" b="1" dirty="0" smtClean="0">
                <a:solidFill>
                  <a:srgbClr val="FF6600"/>
                </a:solidFill>
              </a:rPr>
              <a:t>diagnostic sur l’approvisionnement de proximité dans la RHD</a:t>
            </a:r>
            <a:r>
              <a:rPr lang="fr-FR" dirty="0" smtClean="0">
                <a:solidFill>
                  <a:srgbClr val="FF6600"/>
                </a:solidFill>
              </a:rPr>
              <a:t>, des besoins et de l’offre existante.</a:t>
            </a:r>
          </a:p>
          <a:p>
            <a:pPr marL="0" indent="0">
              <a:buNone/>
            </a:pPr>
            <a:endParaRPr lang="fr-FR" dirty="0"/>
          </a:p>
        </p:txBody>
      </p:sp>
      <p:sp>
        <p:nvSpPr>
          <p:cNvPr id="5" name="Rectangle 4"/>
          <p:cNvSpPr/>
          <p:nvPr/>
        </p:nvSpPr>
        <p:spPr>
          <a:xfrm>
            <a:off x="1547664" y="1475492"/>
            <a:ext cx="6336704" cy="646331"/>
          </a:xfrm>
          <a:prstGeom prst="rect">
            <a:avLst/>
          </a:prstGeom>
        </p:spPr>
        <p:txBody>
          <a:bodyPr wrap="square">
            <a:spAutoFit/>
          </a:bodyPr>
          <a:lstStyle/>
          <a:p>
            <a:r>
              <a:rPr lang="fr-FR" sz="3600" dirty="0">
                <a:solidFill>
                  <a:srgbClr val="FF6600"/>
                </a:solidFill>
              </a:rPr>
              <a:t>Répondre aux besoins de la RHD</a:t>
            </a:r>
          </a:p>
        </p:txBody>
      </p:sp>
    </p:spTree>
    <p:extLst>
      <p:ext uri="{BB962C8B-B14F-4D97-AF65-F5344CB8AC3E}">
        <p14:creationId xmlns:p14="http://schemas.microsoft.com/office/powerpoint/2010/main" val="3354434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DC2C00"/>
                </a:solidFill>
              </a:rPr>
              <a:t>1. Présentation</a:t>
            </a:r>
            <a:endParaRPr lang="fr-FR" dirty="0">
              <a:solidFill>
                <a:srgbClr val="DC2C00"/>
              </a:solidFill>
            </a:endParaRPr>
          </a:p>
        </p:txBody>
      </p:sp>
      <p:sp>
        <p:nvSpPr>
          <p:cNvPr id="3" name="Espace réservé du contenu 2"/>
          <p:cNvSpPr>
            <a:spLocks noGrp="1"/>
          </p:cNvSpPr>
          <p:nvPr>
            <p:ph idx="1"/>
          </p:nvPr>
        </p:nvSpPr>
        <p:spPr/>
        <p:txBody>
          <a:bodyPr/>
          <a:lstStyle/>
          <a:p>
            <a:r>
              <a:rPr lang="fr-FR" sz="3200" dirty="0" smtClean="0">
                <a:solidFill>
                  <a:srgbClr val="FF6600"/>
                </a:solidFill>
              </a:rPr>
              <a:t>Les enjeux:</a:t>
            </a:r>
          </a:p>
          <a:p>
            <a:pPr marL="0" indent="0">
              <a:buNone/>
            </a:pPr>
            <a:endParaRPr lang="fr-FR" sz="2600" dirty="0" smtClean="0"/>
          </a:p>
          <a:p>
            <a:pPr lvl="1"/>
            <a:r>
              <a:rPr lang="fr-FR" sz="2600" dirty="0"/>
              <a:t>Evaluer le potentiel de développement de la RHD en circuits-courts et/ou en lien avec les contraintes des marchés de proximité</a:t>
            </a:r>
            <a:r>
              <a:rPr lang="fr-FR" sz="2600" dirty="0" smtClean="0"/>
              <a:t>.</a:t>
            </a:r>
          </a:p>
          <a:p>
            <a:pPr marL="457200" lvl="1" indent="0">
              <a:buNone/>
            </a:pPr>
            <a:endParaRPr lang="fr-FR" sz="2600" dirty="0"/>
          </a:p>
          <a:p>
            <a:pPr lvl="1"/>
            <a:r>
              <a:rPr lang="fr-FR" sz="2600" dirty="0"/>
              <a:t>Vérifier les besoins de créer des collectifs de producteurs et des plateformes </a:t>
            </a:r>
            <a:r>
              <a:rPr lang="fr-FR" sz="2600" dirty="0" smtClean="0"/>
              <a:t>d’approvisionnement.</a:t>
            </a:r>
            <a:endParaRPr lang="fr-FR" sz="2600" dirty="0"/>
          </a:p>
          <a:p>
            <a:pPr marL="0" indent="0">
              <a:buNone/>
            </a:pPr>
            <a:endParaRPr lang="fr-FR" dirty="0"/>
          </a:p>
        </p:txBody>
      </p:sp>
    </p:spTree>
    <p:extLst>
      <p:ext uri="{BB962C8B-B14F-4D97-AF65-F5344CB8AC3E}">
        <p14:creationId xmlns:p14="http://schemas.microsoft.com/office/powerpoint/2010/main" val="3232700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DC2C00"/>
                </a:solidFill>
              </a:rPr>
              <a:t>1. Présentation</a:t>
            </a:r>
            <a:endParaRPr lang="fr-FR" dirty="0">
              <a:solidFill>
                <a:srgbClr val="DC2C00"/>
              </a:solidFill>
            </a:endParaRPr>
          </a:p>
        </p:txBody>
      </p:sp>
      <p:sp>
        <p:nvSpPr>
          <p:cNvPr id="3" name="Espace réservé du contenu 2"/>
          <p:cNvSpPr>
            <a:spLocks noGrp="1"/>
          </p:cNvSpPr>
          <p:nvPr>
            <p:ph idx="1"/>
          </p:nvPr>
        </p:nvSpPr>
        <p:spPr>
          <a:xfrm>
            <a:off x="1187624" y="1600200"/>
            <a:ext cx="7725544" cy="4709120"/>
          </a:xfrm>
        </p:spPr>
        <p:txBody>
          <a:bodyPr>
            <a:normAutofit/>
          </a:bodyPr>
          <a:lstStyle/>
          <a:p>
            <a:r>
              <a:rPr lang="fr-FR" sz="3200" dirty="0" smtClean="0">
                <a:solidFill>
                  <a:srgbClr val="FF6600"/>
                </a:solidFill>
              </a:rPr>
              <a:t>Les objectifs du diagnostic:</a:t>
            </a:r>
          </a:p>
          <a:p>
            <a:pPr lvl="1"/>
            <a:r>
              <a:rPr lang="fr-FR" sz="2600" dirty="0"/>
              <a:t>Etablir la synthèse des diagnostics existants ou en cours et </a:t>
            </a:r>
            <a:r>
              <a:rPr lang="fr-FR" sz="2600" dirty="0" smtClean="0"/>
              <a:t>complémentaires des </a:t>
            </a:r>
            <a:r>
              <a:rPr lang="fr-FR" sz="2600" dirty="0"/>
              <a:t>études existantes.</a:t>
            </a:r>
          </a:p>
          <a:p>
            <a:pPr lvl="1"/>
            <a:r>
              <a:rPr lang="fr-FR" sz="2600" dirty="0"/>
              <a:t>Rencontrer des acteurs de la RHD pour mieux définir les attentes dans ce domaine.</a:t>
            </a:r>
          </a:p>
          <a:p>
            <a:pPr lvl="1"/>
            <a:r>
              <a:rPr lang="fr-FR" sz="2600" dirty="0"/>
              <a:t>Etablir un état des lieux de l’offre et de la demande spécifique en produits de la RHD au niveau régional en raisonnant en termes de filières et de territoires.</a:t>
            </a:r>
          </a:p>
        </p:txBody>
      </p:sp>
    </p:spTree>
    <p:extLst>
      <p:ext uri="{BB962C8B-B14F-4D97-AF65-F5344CB8AC3E}">
        <p14:creationId xmlns:p14="http://schemas.microsoft.com/office/powerpoint/2010/main" val="7795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DC2C00"/>
                </a:solidFill>
              </a:rPr>
              <a:t>2. Méthodologie</a:t>
            </a:r>
            <a:endParaRPr lang="fr-FR" dirty="0">
              <a:solidFill>
                <a:srgbClr val="DC2C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606924404"/>
              </p:ext>
            </p:extLst>
          </p:nvPr>
        </p:nvGraphicFramePr>
        <p:xfrm>
          <a:off x="1187624" y="1196752"/>
          <a:ext cx="7632848"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0266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76672"/>
            <a:ext cx="5976664" cy="1143000"/>
          </a:xfrm>
        </p:spPr>
        <p:txBody>
          <a:bodyPr>
            <a:normAutofit fontScale="90000"/>
          </a:bodyPr>
          <a:lstStyle/>
          <a:p>
            <a:r>
              <a:rPr lang="fr-FR" dirty="0" smtClean="0">
                <a:solidFill>
                  <a:srgbClr val="DC2C00"/>
                </a:solidFill>
              </a:rPr>
              <a:t>3. Etat des lieux de la demande en restauration collective</a:t>
            </a:r>
            <a:endParaRPr lang="fr-FR" dirty="0">
              <a:solidFill>
                <a:srgbClr val="DC2C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20660517"/>
              </p:ext>
            </p:extLst>
          </p:nvPr>
        </p:nvGraphicFramePr>
        <p:xfrm>
          <a:off x="5148064" y="1821831"/>
          <a:ext cx="2973835" cy="3024335"/>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7740352" y="2522393"/>
            <a:ext cx="936104" cy="510778"/>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1200" dirty="0" smtClean="0">
                <a:solidFill>
                  <a:schemeClr val="accent1">
                    <a:lumMod val="50000"/>
                  </a:schemeClr>
                </a:solidFill>
              </a:rPr>
              <a:t>98 160 repas/jour</a:t>
            </a:r>
            <a:endParaRPr lang="fr-FR" sz="1200" dirty="0">
              <a:solidFill>
                <a:schemeClr val="accent1">
                  <a:lumMod val="50000"/>
                </a:schemeClr>
              </a:solidFill>
            </a:endParaRPr>
          </a:p>
        </p:txBody>
      </p:sp>
      <p:sp>
        <p:nvSpPr>
          <p:cNvPr id="9" name="ZoneTexte 8"/>
          <p:cNvSpPr txBox="1"/>
          <p:nvPr/>
        </p:nvSpPr>
        <p:spPr>
          <a:xfrm>
            <a:off x="7740352" y="4365104"/>
            <a:ext cx="936104" cy="510778"/>
          </a:xfrm>
          <a:prstGeom prst="roundRect">
            <a:avLst/>
          </a:prstGeom>
          <a:ln>
            <a:solidFill>
              <a:srgbClr val="FDD30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1200" dirty="0" smtClean="0">
                <a:solidFill>
                  <a:schemeClr val="accent1">
                    <a:lumMod val="50000"/>
                  </a:schemeClr>
                </a:solidFill>
              </a:rPr>
              <a:t>133 870 repas/jour</a:t>
            </a:r>
            <a:endParaRPr lang="fr-FR" sz="1200" dirty="0">
              <a:solidFill>
                <a:schemeClr val="accent1">
                  <a:lumMod val="50000"/>
                </a:schemeClr>
              </a:solidFill>
            </a:endParaRPr>
          </a:p>
        </p:txBody>
      </p:sp>
      <p:sp>
        <p:nvSpPr>
          <p:cNvPr id="10" name="ZoneTexte 9"/>
          <p:cNvSpPr txBox="1"/>
          <p:nvPr/>
        </p:nvSpPr>
        <p:spPr>
          <a:xfrm>
            <a:off x="4716016" y="2522393"/>
            <a:ext cx="936104" cy="510778"/>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1200" dirty="0" smtClean="0">
                <a:solidFill>
                  <a:schemeClr val="accent1">
                    <a:lumMod val="50000"/>
                  </a:schemeClr>
                </a:solidFill>
              </a:rPr>
              <a:t>125 880 repas/jour</a:t>
            </a:r>
            <a:endParaRPr lang="fr-FR" sz="1200" dirty="0">
              <a:solidFill>
                <a:schemeClr val="accent1">
                  <a:lumMod val="50000"/>
                </a:schemeClr>
              </a:solidFill>
            </a:endParaRPr>
          </a:p>
        </p:txBody>
      </p:sp>
      <p:sp>
        <p:nvSpPr>
          <p:cNvPr id="11" name="ZoneTexte 10"/>
          <p:cNvSpPr txBox="1"/>
          <p:nvPr/>
        </p:nvSpPr>
        <p:spPr>
          <a:xfrm>
            <a:off x="4716016" y="4365104"/>
            <a:ext cx="936104" cy="510778"/>
          </a:xfrm>
          <a:prstGeom prst="roundRect">
            <a:avLst/>
          </a:prstGeom>
          <a:noFill/>
          <a:ln>
            <a:solidFill>
              <a:srgbClr val="B8DA1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1200" dirty="0" smtClean="0">
                <a:solidFill>
                  <a:schemeClr val="accent1">
                    <a:lumMod val="50000"/>
                  </a:schemeClr>
                </a:solidFill>
              </a:rPr>
              <a:t>82 330 repas/jour</a:t>
            </a:r>
            <a:endParaRPr lang="fr-FR" sz="1200" dirty="0">
              <a:solidFill>
                <a:schemeClr val="accent1">
                  <a:lumMod val="50000"/>
                </a:schemeClr>
              </a:solidFill>
            </a:endParaRPr>
          </a:p>
        </p:txBody>
      </p:sp>
      <p:sp>
        <p:nvSpPr>
          <p:cNvPr id="13" name="Espace réservé du contenu 2"/>
          <p:cNvSpPr txBox="1">
            <a:spLocks/>
          </p:cNvSpPr>
          <p:nvPr/>
        </p:nvSpPr>
        <p:spPr>
          <a:xfrm>
            <a:off x="1080592" y="2060848"/>
            <a:ext cx="3491408" cy="43204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3200" dirty="0" smtClean="0">
                <a:solidFill>
                  <a:srgbClr val="FF6600"/>
                </a:solidFill>
              </a:rPr>
              <a:t>Les chiffres clés:</a:t>
            </a:r>
          </a:p>
          <a:p>
            <a:pPr marL="0" indent="0">
              <a:buNone/>
            </a:pPr>
            <a:endParaRPr lang="fr-FR" sz="2000" dirty="0" smtClean="0">
              <a:solidFill>
                <a:srgbClr val="FF6600"/>
              </a:solidFill>
            </a:endParaRPr>
          </a:p>
          <a:p>
            <a:pPr lvl="1"/>
            <a:r>
              <a:rPr lang="fr-FR" sz="2400" b="1" dirty="0"/>
              <a:t>92 440 000 </a:t>
            </a:r>
            <a:r>
              <a:rPr lang="fr-FR" dirty="0"/>
              <a:t>repas par </a:t>
            </a:r>
            <a:r>
              <a:rPr lang="fr-FR" dirty="0" smtClean="0"/>
              <a:t>an.</a:t>
            </a:r>
            <a:endParaRPr lang="fr-FR" dirty="0"/>
          </a:p>
          <a:p>
            <a:pPr lvl="1"/>
            <a:r>
              <a:rPr lang="fr-FR" b="1" dirty="0" smtClean="0"/>
              <a:t>440 200 </a:t>
            </a:r>
            <a:r>
              <a:rPr lang="fr-FR" dirty="0" smtClean="0"/>
              <a:t>repas par jour.</a:t>
            </a:r>
          </a:p>
          <a:p>
            <a:pPr lvl="1"/>
            <a:r>
              <a:rPr lang="fr-FR" b="1" dirty="0" smtClean="0"/>
              <a:t>1,80€</a:t>
            </a:r>
            <a:r>
              <a:rPr lang="fr-FR" dirty="0" smtClean="0"/>
              <a:t> = coût moyen d’un repas.</a:t>
            </a:r>
          </a:p>
          <a:p>
            <a:pPr lvl="1"/>
            <a:r>
              <a:rPr lang="fr-FR" dirty="0" smtClean="0"/>
              <a:t>1 663 920 000 € de denrées alimentaires   par an.</a:t>
            </a:r>
          </a:p>
        </p:txBody>
      </p:sp>
      <p:sp>
        <p:nvSpPr>
          <p:cNvPr id="14" name="ZoneTexte 13"/>
          <p:cNvSpPr txBox="1"/>
          <p:nvPr/>
        </p:nvSpPr>
        <p:spPr>
          <a:xfrm>
            <a:off x="5652120" y="5064968"/>
            <a:ext cx="2232248" cy="276999"/>
          </a:xfrm>
          <a:prstGeom prst="rect">
            <a:avLst/>
          </a:prstGeom>
          <a:noFill/>
        </p:spPr>
        <p:txBody>
          <a:bodyPr wrap="square" rtlCol="0">
            <a:spAutoFit/>
          </a:bodyPr>
          <a:lstStyle/>
          <a:p>
            <a:r>
              <a:rPr lang="fr-FR" sz="1200" dirty="0" smtClean="0">
                <a:solidFill>
                  <a:schemeClr val="accent1">
                    <a:lumMod val="75000"/>
                  </a:schemeClr>
                </a:solidFill>
              </a:rPr>
              <a:t>Source: DRAAF Poitou-Charentes</a:t>
            </a:r>
            <a:endParaRPr lang="fr-FR" sz="1200" dirty="0">
              <a:solidFill>
                <a:schemeClr val="accent1">
                  <a:lumMod val="75000"/>
                </a:schemeClr>
              </a:solidFill>
            </a:endParaRPr>
          </a:p>
        </p:txBody>
      </p:sp>
    </p:spTree>
    <p:extLst>
      <p:ext uri="{BB962C8B-B14F-4D97-AF65-F5344CB8AC3E}">
        <p14:creationId xmlns:p14="http://schemas.microsoft.com/office/powerpoint/2010/main" val="2044400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76672"/>
            <a:ext cx="5976664" cy="1143000"/>
          </a:xfrm>
        </p:spPr>
        <p:txBody>
          <a:bodyPr>
            <a:normAutofit fontScale="90000"/>
          </a:bodyPr>
          <a:lstStyle/>
          <a:p>
            <a:r>
              <a:rPr lang="fr-FR" dirty="0" smtClean="0">
                <a:solidFill>
                  <a:srgbClr val="DC2C00"/>
                </a:solidFill>
              </a:rPr>
              <a:t>3. Etat des lieux de la demande en restauration collective</a:t>
            </a:r>
            <a:endParaRPr lang="fr-FR" dirty="0">
              <a:solidFill>
                <a:srgbClr val="DC2C00"/>
              </a:solidFill>
            </a:endParaRPr>
          </a:p>
        </p:txBody>
      </p:sp>
      <p:graphicFrame>
        <p:nvGraphicFramePr>
          <p:cNvPr id="12" name="Graphique 11"/>
          <p:cNvGraphicFramePr/>
          <p:nvPr>
            <p:extLst>
              <p:ext uri="{D42A27DB-BD31-4B8C-83A1-F6EECF244321}">
                <p14:modId xmlns:p14="http://schemas.microsoft.com/office/powerpoint/2010/main" val="3277402071"/>
              </p:ext>
            </p:extLst>
          </p:nvPr>
        </p:nvGraphicFramePr>
        <p:xfrm>
          <a:off x="611560" y="1700808"/>
          <a:ext cx="3780419" cy="2304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phique 13"/>
          <p:cNvGraphicFramePr/>
          <p:nvPr>
            <p:extLst>
              <p:ext uri="{D42A27DB-BD31-4B8C-83A1-F6EECF244321}">
                <p14:modId xmlns:p14="http://schemas.microsoft.com/office/powerpoint/2010/main" val="114184662"/>
              </p:ext>
            </p:extLst>
          </p:nvPr>
        </p:nvGraphicFramePr>
        <p:xfrm>
          <a:off x="1043608" y="4039349"/>
          <a:ext cx="8064896" cy="2809875"/>
        </p:xfrm>
        <a:graphic>
          <a:graphicData uri="http://schemas.openxmlformats.org/drawingml/2006/chart">
            <c:chart xmlns:c="http://schemas.openxmlformats.org/drawingml/2006/chart" xmlns:r="http://schemas.openxmlformats.org/officeDocument/2006/relationships" r:id="rId4"/>
          </a:graphicData>
        </a:graphic>
      </p:graphicFrame>
      <p:sp>
        <p:nvSpPr>
          <p:cNvPr id="16" name="ZoneTexte 15"/>
          <p:cNvSpPr txBox="1"/>
          <p:nvPr/>
        </p:nvSpPr>
        <p:spPr>
          <a:xfrm>
            <a:off x="3635896" y="6237312"/>
            <a:ext cx="2232248" cy="276999"/>
          </a:xfrm>
          <a:prstGeom prst="rect">
            <a:avLst/>
          </a:prstGeom>
          <a:noFill/>
        </p:spPr>
        <p:txBody>
          <a:bodyPr wrap="square" rtlCol="0">
            <a:spAutoFit/>
          </a:bodyPr>
          <a:lstStyle/>
          <a:p>
            <a:r>
              <a:rPr lang="fr-FR" sz="1200" dirty="0" smtClean="0">
                <a:solidFill>
                  <a:schemeClr val="accent1">
                    <a:lumMod val="75000"/>
                  </a:schemeClr>
                </a:solidFill>
              </a:rPr>
              <a:t>Source: DRAAF Poitou-Charentes</a:t>
            </a:r>
            <a:endParaRPr lang="fr-FR" sz="1200" dirty="0">
              <a:solidFill>
                <a:schemeClr val="accent1">
                  <a:lumMod val="75000"/>
                </a:schemeClr>
              </a:solidFill>
            </a:endParaRPr>
          </a:p>
        </p:txBody>
      </p:sp>
      <p:graphicFrame>
        <p:nvGraphicFramePr>
          <p:cNvPr id="17" name="Graphique 16"/>
          <p:cNvGraphicFramePr>
            <a:graphicFrameLocks/>
          </p:cNvGraphicFramePr>
          <p:nvPr>
            <p:extLst>
              <p:ext uri="{D42A27DB-BD31-4B8C-83A1-F6EECF244321}">
                <p14:modId xmlns:p14="http://schemas.microsoft.com/office/powerpoint/2010/main" val="2405930672"/>
              </p:ext>
            </p:extLst>
          </p:nvPr>
        </p:nvGraphicFramePr>
        <p:xfrm>
          <a:off x="3995936" y="1700808"/>
          <a:ext cx="4824536" cy="23309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0983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GreenWave_BusDesignSlide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06B6EB-8CCB-429C-9D3B-EA09378A39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GreenWave_BusDesignSlides</Template>
  <TotalTime>937</TotalTime>
  <Words>2676</Words>
  <Application>Microsoft Office PowerPoint</Application>
  <PresentationFormat>Affichage à l'écran (4:3)</PresentationFormat>
  <Paragraphs>445</Paragraphs>
  <Slides>21</Slides>
  <Notes>19</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GreenWave_BusDesignSlides</vt:lpstr>
      <vt:lpstr>Plan régional de développement des Circuits courts et de l’Economie Alimentaire de Proximité</vt:lpstr>
      <vt:lpstr>Synthèse du diagnostic sur l’approvisionnement de proximité pour la Restauration Hors Domicile  Anaïs BUTET – Chambres d’agriculture Poitou-Charentes</vt:lpstr>
      <vt:lpstr>Sommaire:</vt:lpstr>
      <vt:lpstr>1. Présentation</vt:lpstr>
      <vt:lpstr>1. Présentation</vt:lpstr>
      <vt:lpstr>1. Présentation</vt:lpstr>
      <vt:lpstr>2. Méthodologie</vt:lpstr>
      <vt:lpstr>3. Etat des lieux de la demande en restauration collective</vt:lpstr>
      <vt:lpstr>3. Etat des lieux de la demande en restauration collective</vt:lpstr>
      <vt:lpstr>4. Etat des lieux de l’offre</vt:lpstr>
      <vt:lpstr>4. Etat des lieux de l’offre</vt:lpstr>
      <vt:lpstr>4. Etat des lieux de l’offre</vt:lpstr>
      <vt:lpstr>5. Rapport production/consommation</vt:lpstr>
      <vt:lpstr>6. Acteurs mobilisés</vt:lpstr>
      <vt:lpstr>7. Présentation de la synthèse</vt:lpstr>
      <vt:lpstr>7. Présentation de la synthèse</vt:lpstr>
      <vt:lpstr>7. Présentation de la synthèse</vt:lpstr>
      <vt:lpstr>7. Présentation de la synthèse</vt:lpstr>
      <vt:lpstr>7. Présentation de la synthèse</vt:lpstr>
      <vt:lpstr>8. Pistes d’actions 2016</vt:lpstr>
      <vt:lpstr>9. Echanges avec la salle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d’entreprise]</dc:title>
  <dc:creator>Anaïs BUTET</dc:creator>
  <cp:lastModifiedBy>BUTET Anaïs</cp:lastModifiedBy>
  <cp:revision>68</cp:revision>
  <dcterms:created xsi:type="dcterms:W3CDTF">2015-12-01T08:13:44Z</dcterms:created>
  <dcterms:modified xsi:type="dcterms:W3CDTF">2015-12-13T22:31:58Z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TC103853789990</vt:lpwstr>
  </property>
</Properties>
</file>