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58" r:id="rId5"/>
    <p:sldId id="267" r:id="rId6"/>
    <p:sldId id="268" r:id="rId7"/>
    <p:sldId id="266" r:id="rId8"/>
    <p:sldId id="259" r:id="rId9"/>
    <p:sldId id="265" r:id="rId10"/>
    <p:sldId id="263" r:id="rId11"/>
    <p:sldId id="269" r:id="rId12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2C00"/>
    <a:srgbClr val="669900"/>
    <a:srgbClr val="FF9953"/>
    <a:srgbClr val="FF6600"/>
    <a:srgbClr val="A1F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3491" autoAdjust="0"/>
  </p:normalViewPr>
  <p:slideViewPr>
    <p:cSldViewPr>
      <p:cViewPr varScale="1">
        <p:scale>
          <a:sx n="102" d="100"/>
          <a:sy n="102" d="100"/>
        </p:scale>
        <p:origin x="2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7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21B00-6FC2-41C5-8CC8-B9EEA04C504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98FED-E309-4234-8533-7FE78C07775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17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4F934-0B1F-4A2D-B327-660F7F58F120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592BD-A84E-44A3-8DF7-E6ED0C1DA78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35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404592BD-A84E-44A3-8DF7-E6ED0C1DA784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5795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90600" y="1116449"/>
            <a:ext cx="6858000" cy="707886"/>
          </a:xfrm>
        </p:spPr>
        <p:txBody>
          <a:bodyPr wrap="square">
            <a:spAutoFit/>
          </a:bodyPr>
          <a:lstStyle>
            <a:lvl1pPr algn="r">
              <a:defRPr sz="4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90600" y="1900535"/>
            <a:ext cx="6858000" cy="461665"/>
          </a:xfrm>
        </p:spPr>
        <p:txBody>
          <a:bodyPr wrap="square">
            <a:spAutoFit/>
          </a:bodyPr>
          <a:lstStyle>
            <a:lvl1pPr marL="0" indent="0" algn="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62664" y="6446504"/>
            <a:ext cx="111514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238F03A-58E1-4ECA-9024-348A9A81A53D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25544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00200"/>
            <a:ext cx="7725544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62664" y="6446504"/>
            <a:ext cx="111514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238F03A-58E1-4ECA-9024-348A9A81A53D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6236601"/>
            <a:ext cx="504056" cy="57502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6471564"/>
            <a:ext cx="504056" cy="340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3" y="4406900"/>
            <a:ext cx="730708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623" y="2906713"/>
            <a:ext cx="730708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62664" y="6446504"/>
            <a:ext cx="111514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238F03A-58E1-4ECA-9024-348A9A81A53D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6236601"/>
            <a:ext cx="504056" cy="57502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6471564"/>
            <a:ext cx="504056" cy="340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624" y="1600200"/>
            <a:ext cx="367240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6056" y="1600200"/>
            <a:ext cx="367240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62664" y="6446504"/>
            <a:ext cx="111514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238F03A-58E1-4ECA-9024-348A9A81A53D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6236601"/>
            <a:ext cx="504056" cy="57502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6471564"/>
            <a:ext cx="504056" cy="340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62664" y="6446504"/>
            <a:ext cx="111514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238F03A-58E1-4ECA-9024-348A9A81A53D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6236601"/>
            <a:ext cx="504056" cy="57502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6471564"/>
            <a:ext cx="504056" cy="340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F1548-A370-498C-A14B-E715C2319CD9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0" y="0"/>
            <a:ext cx="9634836" cy="6858002"/>
            <a:chOff x="0" y="0"/>
            <a:chExt cx="9634836" cy="6858002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 rot="5400000">
              <a:off x="5169503" y="2883506"/>
              <a:ext cx="2060851" cy="58881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32" y="0"/>
                </a:cxn>
                <a:cxn ang="0">
                  <a:pos x="1432" y="3492"/>
                </a:cxn>
                <a:cxn ang="0">
                  <a:pos x="1419" y="3252"/>
                </a:cxn>
                <a:cxn ang="0">
                  <a:pos x="1406" y="3024"/>
                </a:cxn>
                <a:cxn ang="0">
                  <a:pos x="1393" y="2807"/>
                </a:cxn>
                <a:cxn ang="0">
                  <a:pos x="1379" y="2601"/>
                </a:cxn>
                <a:cxn ang="0">
                  <a:pos x="1364" y="2407"/>
                </a:cxn>
                <a:cxn ang="0">
                  <a:pos x="1348" y="2222"/>
                </a:cxn>
                <a:cxn ang="0">
                  <a:pos x="1330" y="2047"/>
                </a:cxn>
                <a:cxn ang="0">
                  <a:pos x="1311" y="1881"/>
                </a:cxn>
                <a:cxn ang="0">
                  <a:pos x="1291" y="1726"/>
                </a:cxn>
                <a:cxn ang="0">
                  <a:pos x="1268" y="1580"/>
                </a:cxn>
                <a:cxn ang="0">
                  <a:pos x="1245" y="1442"/>
                </a:cxn>
                <a:cxn ang="0">
                  <a:pos x="1218" y="1313"/>
                </a:cxn>
                <a:cxn ang="0">
                  <a:pos x="1190" y="1192"/>
                </a:cxn>
                <a:cxn ang="0">
                  <a:pos x="1158" y="1078"/>
                </a:cxn>
                <a:cxn ang="0">
                  <a:pos x="1125" y="973"/>
                </a:cxn>
                <a:cxn ang="0">
                  <a:pos x="1089" y="873"/>
                </a:cxn>
                <a:cxn ang="0">
                  <a:pos x="1049" y="781"/>
                </a:cxn>
                <a:cxn ang="0">
                  <a:pos x="1007" y="696"/>
                </a:cxn>
                <a:cxn ang="0">
                  <a:pos x="962" y="617"/>
                </a:cxn>
                <a:cxn ang="0">
                  <a:pos x="913" y="544"/>
                </a:cxn>
                <a:cxn ang="0">
                  <a:pos x="860" y="475"/>
                </a:cxn>
                <a:cxn ang="0">
                  <a:pos x="804" y="413"/>
                </a:cxn>
                <a:cxn ang="0">
                  <a:pos x="744" y="354"/>
                </a:cxn>
                <a:cxn ang="0">
                  <a:pos x="680" y="301"/>
                </a:cxn>
                <a:cxn ang="0">
                  <a:pos x="611" y="252"/>
                </a:cxn>
                <a:cxn ang="0">
                  <a:pos x="539" y="206"/>
                </a:cxn>
                <a:cxn ang="0">
                  <a:pos x="461" y="165"/>
                </a:cxn>
                <a:cxn ang="0">
                  <a:pos x="379" y="128"/>
                </a:cxn>
                <a:cxn ang="0">
                  <a:pos x="292" y="92"/>
                </a:cxn>
                <a:cxn ang="0">
                  <a:pos x="200" y="59"/>
                </a:cxn>
                <a:cxn ang="0">
                  <a:pos x="103" y="28"/>
                </a:cxn>
                <a:cxn ang="0">
                  <a:pos x="0" y="0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 rot="12108198">
              <a:off x="4605636" y="519298"/>
              <a:ext cx="5029200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62664" y="6446504"/>
            <a:ext cx="1115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238F03A-58E1-4ECA-9024-348A9A81A53D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5408" y="274638"/>
            <a:ext cx="753139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408" y="1600200"/>
            <a:ext cx="753139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pic>
        <p:nvPicPr>
          <p:cNvPr id="25" name="Image 2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191620" cy="6876000"/>
          </a:xfrm>
          <a:prstGeom prst="rect">
            <a:avLst/>
          </a:prstGeom>
        </p:spPr>
      </p:pic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710208" y="6446504"/>
            <a:ext cx="112548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9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14 décembre 2015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1979712" y="6446504"/>
            <a:ext cx="439248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smtClean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fr-FR" smtClean="0">
                <a:solidFill>
                  <a:schemeClr val="bg1">
                    <a:lumMod val="50000"/>
                  </a:schemeClr>
                </a:solidFill>
              </a:rPr>
              <a:t>lan</a:t>
            </a:r>
            <a:r>
              <a:rPr lang="fr-FR" b="1" smtClean="0">
                <a:solidFill>
                  <a:schemeClr val="bg1">
                    <a:lumMod val="50000"/>
                  </a:schemeClr>
                </a:solidFill>
              </a:rPr>
              <a:t> r</a:t>
            </a:r>
            <a:r>
              <a:rPr lang="fr-FR" smtClean="0">
                <a:solidFill>
                  <a:schemeClr val="bg1">
                    <a:lumMod val="50000"/>
                  </a:schemeClr>
                </a:solidFill>
              </a:rPr>
              <a:t>égional</a:t>
            </a:r>
            <a:r>
              <a:rPr lang="fr-FR" b="1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mtClean="0">
                <a:solidFill>
                  <a:schemeClr val="bg1">
                    <a:lumMod val="50000"/>
                  </a:schemeClr>
                </a:solidFill>
              </a:rPr>
              <a:t>de</a:t>
            </a:r>
            <a:r>
              <a:rPr lang="fr-FR" b="1" smtClean="0">
                <a:solidFill>
                  <a:schemeClr val="bg1">
                    <a:lumMod val="50000"/>
                  </a:schemeClr>
                </a:solidFill>
              </a:rPr>
              <a:t> d</a:t>
            </a:r>
            <a:r>
              <a:rPr lang="fr-FR" smtClean="0">
                <a:solidFill>
                  <a:schemeClr val="bg1">
                    <a:lumMod val="50000"/>
                  </a:schemeClr>
                </a:solidFill>
              </a:rPr>
              <a:t>éveloppement</a:t>
            </a:r>
            <a:r>
              <a:rPr lang="fr-FR" b="1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mtClean="0">
                <a:solidFill>
                  <a:schemeClr val="bg1">
                    <a:lumMod val="50000"/>
                  </a:schemeClr>
                </a:solidFill>
              </a:rPr>
              <a:t>des</a:t>
            </a:r>
            <a:r>
              <a:rPr lang="fr-FR" b="1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fr-FR" sz="900" b="1" smtClean="0">
                <a:solidFill>
                  <a:schemeClr val="bg1">
                    <a:lumMod val="50000"/>
                  </a:schemeClr>
                </a:solidFill>
              </a:rPr>
              <a:t>C</a:t>
            </a:r>
            <a:r>
              <a:rPr lang="fr-FR" sz="900" smtClean="0">
                <a:solidFill>
                  <a:schemeClr val="bg1">
                    <a:lumMod val="50000"/>
                  </a:schemeClr>
                </a:solidFill>
              </a:rPr>
              <a:t>ircuits </a:t>
            </a:r>
            <a:r>
              <a:rPr lang="fr-FR" sz="900" b="1" smtClean="0">
                <a:solidFill>
                  <a:schemeClr val="bg1">
                    <a:lumMod val="50000"/>
                  </a:schemeClr>
                </a:solidFill>
              </a:rPr>
              <a:t>C</a:t>
            </a:r>
            <a:r>
              <a:rPr lang="fr-FR" sz="900" smtClean="0">
                <a:solidFill>
                  <a:schemeClr val="bg1">
                    <a:lumMod val="50000"/>
                  </a:schemeClr>
                </a:solidFill>
              </a:rPr>
              <a:t>ourts </a:t>
            </a:r>
          </a:p>
          <a:p>
            <a:pPr algn="ctr"/>
            <a:r>
              <a:rPr lang="fr-FR" sz="900" smtClean="0">
                <a:solidFill>
                  <a:schemeClr val="bg1">
                    <a:lumMod val="50000"/>
                  </a:schemeClr>
                </a:solidFill>
              </a:rPr>
              <a:t>et de l’</a:t>
            </a:r>
            <a:r>
              <a:rPr lang="fr-FR" sz="900" b="1" smtClean="0">
                <a:solidFill>
                  <a:schemeClr val="bg1">
                    <a:lumMod val="50000"/>
                  </a:schemeClr>
                </a:solidFill>
              </a:rPr>
              <a:t>É</a:t>
            </a:r>
            <a:r>
              <a:rPr lang="fr-FR" sz="900" smtClean="0">
                <a:solidFill>
                  <a:schemeClr val="bg1">
                    <a:lumMod val="50000"/>
                  </a:schemeClr>
                </a:solidFill>
              </a:rPr>
              <a:t>conomie </a:t>
            </a:r>
            <a:r>
              <a:rPr lang="fr-FR" sz="900" b="1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fr-FR" sz="900" smtClean="0">
                <a:solidFill>
                  <a:schemeClr val="bg1">
                    <a:lumMod val="50000"/>
                  </a:schemeClr>
                </a:solidFill>
              </a:rPr>
              <a:t>limentaire de </a:t>
            </a:r>
            <a:r>
              <a:rPr lang="fr-FR" sz="900" b="1" smtClean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fr-FR" sz="900" smtClean="0">
                <a:solidFill>
                  <a:schemeClr val="bg1">
                    <a:lumMod val="50000"/>
                  </a:schemeClr>
                </a:solidFill>
              </a:rPr>
              <a:t>roximité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57582" y="980728"/>
            <a:ext cx="6644025" cy="3785652"/>
          </a:xfrm>
        </p:spPr>
        <p:txBody>
          <a:bodyPr/>
          <a:lstStyle/>
          <a:p>
            <a:r>
              <a:rPr lang="fr-FR" sz="4800" b="1" noProof="1" smtClean="0">
                <a:solidFill>
                  <a:srgbClr val="DC2C00"/>
                </a:solidFill>
              </a:rPr>
              <a:t>Plan régional de développement des Circuits courts et de l’Economie Alimentaire de Proximité</a:t>
            </a:r>
            <a:endParaRPr lang="fr-FR" sz="4800" b="1" noProof="1">
              <a:solidFill>
                <a:srgbClr val="DC2C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90600" y="1900535"/>
            <a:ext cx="6858000" cy="338554"/>
          </a:xfrm>
        </p:spPr>
        <p:txBody>
          <a:bodyPr/>
          <a:lstStyle/>
          <a:p>
            <a:pPr lvl="4"/>
            <a:r>
              <a:rPr lang="fr-FR" noProof="1" smtClean="0"/>
              <a:t> </a:t>
            </a:r>
            <a:endParaRPr lang="fr-FR" noProof="1"/>
          </a:p>
        </p:txBody>
      </p:sp>
      <p:pic>
        <p:nvPicPr>
          <p:cNvPr id="6" name="Picture 3"/>
          <p:cNvPicPr/>
          <p:nvPr/>
        </p:nvPicPr>
        <p:blipFill>
          <a:blip r:embed="rId3"/>
          <a:stretch/>
        </p:blipFill>
        <p:spPr>
          <a:xfrm>
            <a:off x="4406065" y="5312706"/>
            <a:ext cx="685395" cy="441920"/>
          </a:xfrm>
          <a:prstGeom prst="rect">
            <a:avLst/>
          </a:prstGeom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4"/>
          <a:stretch/>
        </p:blipFill>
        <p:spPr>
          <a:xfrm>
            <a:off x="1196503" y="5254979"/>
            <a:ext cx="1120770" cy="557374"/>
          </a:xfrm>
          <a:prstGeom prst="rect">
            <a:avLst/>
          </a:prstGeom>
          <a:ln>
            <a:noFill/>
          </a:ln>
        </p:spPr>
      </p:pic>
      <p:pic>
        <p:nvPicPr>
          <p:cNvPr id="8" name="Picture 15"/>
          <p:cNvPicPr/>
          <p:nvPr/>
        </p:nvPicPr>
        <p:blipFill>
          <a:blip r:embed="rId5"/>
          <a:stretch/>
        </p:blipFill>
        <p:spPr>
          <a:xfrm>
            <a:off x="2517893" y="5161124"/>
            <a:ext cx="580674" cy="745085"/>
          </a:xfrm>
          <a:prstGeom prst="rect">
            <a:avLst/>
          </a:prstGeom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317780"/>
            <a:ext cx="1010161" cy="431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187" y="5216187"/>
            <a:ext cx="906258" cy="634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922" y="5105925"/>
            <a:ext cx="749895" cy="85548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861" y="5215754"/>
            <a:ext cx="942442" cy="635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400" b="1" dirty="0" smtClean="0">
                <a:solidFill>
                  <a:srgbClr val="DC2C00"/>
                </a:solidFill>
              </a:rPr>
              <a:t> </a:t>
            </a:r>
            <a:endParaRPr lang="fr-FR" sz="2400" b="1" dirty="0">
              <a:solidFill>
                <a:srgbClr val="DC2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846138"/>
            <a:ext cx="7725544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fr-FR" sz="2600" dirty="0" smtClean="0"/>
          </a:p>
          <a:p>
            <a:pPr algn="just"/>
            <a:r>
              <a:rPr lang="fr-FR" sz="2600" dirty="0" smtClean="0"/>
              <a:t> 4.2.2 pour le financement des investissements de transformation/commercialisation des produits agricoles dans l’IAA</a:t>
            </a:r>
          </a:p>
          <a:p>
            <a:pPr lvl="1" algn="just"/>
            <a:r>
              <a:rPr lang="fr-FR" sz="2600" dirty="0" smtClean="0"/>
              <a:t>Dépense </a:t>
            </a:r>
            <a:r>
              <a:rPr lang="fr-FR" sz="2600" dirty="0"/>
              <a:t>publique totale sur 2014-2020 : 3 174 600 </a:t>
            </a:r>
            <a:r>
              <a:rPr lang="fr-FR" sz="2600" dirty="0" smtClean="0"/>
              <a:t>€</a:t>
            </a:r>
          </a:p>
          <a:p>
            <a:pPr lvl="1" algn="just"/>
            <a:r>
              <a:rPr lang="fr-FR" sz="2600" dirty="0" smtClean="0"/>
              <a:t>Taux d’aide publique : </a:t>
            </a:r>
          </a:p>
          <a:p>
            <a:pPr lvl="2" algn="just"/>
            <a:r>
              <a:rPr lang="fr-FR" sz="2400" dirty="0" smtClean="0"/>
              <a:t>20% pour Grandes entreprises ou Entreprises intermédiaires</a:t>
            </a:r>
          </a:p>
          <a:p>
            <a:pPr lvl="2" algn="just"/>
            <a:r>
              <a:rPr lang="fr-FR" sz="2400" dirty="0" smtClean="0"/>
              <a:t>30% pour les autres bénéficiaires</a:t>
            </a:r>
            <a:endParaRPr lang="fr-FR" sz="2400" dirty="0"/>
          </a:p>
          <a:p>
            <a:pPr marL="457200" lvl="1" indent="0" algn="just">
              <a:buNone/>
            </a:pPr>
            <a:endParaRPr lang="fr-FR" sz="2600" dirty="0"/>
          </a:p>
          <a:p>
            <a:pPr algn="just"/>
            <a:r>
              <a:rPr lang="fr-FR" sz="2600" dirty="0" smtClean="0"/>
              <a:t>16.4.1 </a:t>
            </a:r>
            <a:r>
              <a:rPr lang="fr-FR" sz="2600" dirty="0"/>
              <a:t>pour le financement d'actions de coopération pour le développement des circuits courts et des marchés locaux</a:t>
            </a:r>
          </a:p>
          <a:p>
            <a:pPr lvl="1" algn="just"/>
            <a:r>
              <a:rPr lang="fr-FR" sz="2600" dirty="0"/>
              <a:t>Dépense publique totale sur 2014-2020 : 1 187 500 </a:t>
            </a:r>
            <a:r>
              <a:rPr lang="fr-FR" sz="2600" dirty="0" smtClean="0"/>
              <a:t>€</a:t>
            </a:r>
          </a:p>
          <a:p>
            <a:pPr lvl="1" algn="just"/>
            <a:r>
              <a:rPr lang="fr-FR" sz="2600" dirty="0" smtClean="0"/>
              <a:t>Taux d’aide publique : 80%</a:t>
            </a:r>
            <a:endParaRPr lang="fr-FR" sz="2600" dirty="0"/>
          </a:p>
          <a:p>
            <a:pPr lvl="1" algn="just"/>
            <a:r>
              <a:rPr lang="fr-FR" sz="2600" dirty="0"/>
              <a:t>Dossiers engagés (2015) </a:t>
            </a:r>
            <a:r>
              <a:rPr lang="fr-FR" sz="2600" dirty="0" smtClean="0"/>
              <a:t>: 3 pour 13 075 €</a:t>
            </a:r>
            <a:endParaRPr lang="fr-FR" sz="2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31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DC2C00"/>
                </a:solidFill>
              </a:rPr>
              <a:t> </a:t>
            </a:r>
            <a:endParaRPr lang="fr-FR" dirty="0">
              <a:solidFill>
                <a:srgbClr val="DC2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980728"/>
            <a:ext cx="794156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800" b="1" dirty="0"/>
              <a:t>Plan Régional Circuits Courts et Économie Alimentaire de </a:t>
            </a:r>
            <a:r>
              <a:rPr lang="fr-FR" sz="4800" b="1" dirty="0" smtClean="0"/>
              <a:t>proximité</a:t>
            </a:r>
            <a:r>
              <a:rPr lang="fr-FR" sz="4800" dirty="0"/>
              <a:t> </a:t>
            </a:r>
            <a:r>
              <a:rPr lang="fr-FR" sz="4800" b="1" dirty="0" smtClean="0"/>
              <a:t>2015-2020</a:t>
            </a:r>
            <a:endParaRPr lang="fr-FR" sz="4800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3800" i="1" dirty="0"/>
              <a:t>Adopté par </a:t>
            </a:r>
            <a:r>
              <a:rPr lang="fr-FR" sz="3800" i="1" dirty="0" smtClean="0"/>
              <a:t>la Région Poitou-Charentes </a:t>
            </a:r>
          </a:p>
          <a:p>
            <a:pPr marL="0" indent="0" algn="ctr">
              <a:buNone/>
            </a:pPr>
            <a:r>
              <a:rPr lang="fr-FR" sz="3800" i="1" dirty="0" smtClean="0"/>
              <a:t>le </a:t>
            </a:r>
            <a:r>
              <a:rPr lang="fr-FR" sz="3800" i="1" dirty="0"/>
              <a:t>16 octobre 2015</a:t>
            </a:r>
            <a:endParaRPr lang="fr-FR" sz="3800" dirty="0"/>
          </a:p>
          <a:p>
            <a:pPr lvl="2"/>
            <a:endParaRPr lang="fr-FR" noProof="1" smtClean="0"/>
          </a:p>
        </p:txBody>
      </p:sp>
    </p:spTree>
    <p:extLst>
      <p:ext uri="{BB962C8B-B14F-4D97-AF65-F5344CB8AC3E}">
        <p14:creationId xmlns:p14="http://schemas.microsoft.com/office/powerpoint/2010/main" val="378478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725544" cy="1143000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/>
              <a:t>Contexte</a:t>
            </a:r>
            <a:endParaRPr lang="fr-FR" dirty="0">
              <a:solidFill>
                <a:srgbClr val="DC2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97843" y="1412776"/>
            <a:ext cx="7725544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2800" dirty="0" smtClean="0"/>
              <a:t>2 700 exploitations pratiquent les circuits courts en Poitou-Charentes (soit 15 % des exploitations de la région)</a:t>
            </a:r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r>
              <a:rPr lang="fr-FR" sz="2800" dirty="0" smtClean="0"/>
              <a:t>Mode de commercialisation plus développé en zone péri-urbaine</a:t>
            </a:r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r>
              <a:rPr lang="fr-FR" sz="2800" dirty="0" smtClean="0"/>
              <a:t>Le type d’exploitation qui y a le plus recours :</a:t>
            </a:r>
          </a:p>
          <a:p>
            <a:pPr algn="just">
              <a:buFontTx/>
              <a:buChar char="-"/>
            </a:pPr>
            <a:r>
              <a:rPr lang="fr-FR" sz="2800" dirty="0" smtClean="0"/>
              <a:t>maraîchage, culture fruitière, fromage en 79 avec la forte présence de la filière caprine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443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725544" cy="1143000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/>
              <a:t>Contexte</a:t>
            </a:r>
            <a:endParaRPr lang="fr-FR" dirty="0">
              <a:solidFill>
                <a:srgbClr val="DC2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412776"/>
            <a:ext cx="7725544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sz="2800" dirty="0" smtClean="0"/>
              <a:t>Depuis 2004 la Région porte une politique visant à promouvoir les CC pour favoriser:</a:t>
            </a:r>
          </a:p>
          <a:p>
            <a:pPr algn="just">
              <a:buFontTx/>
              <a:buChar char="-"/>
            </a:pPr>
            <a:r>
              <a:rPr lang="fr-FR" sz="2800" dirty="0"/>
              <a:t>l</a:t>
            </a:r>
            <a:r>
              <a:rPr lang="fr-FR" sz="2800" dirty="0" smtClean="0"/>
              <a:t>e maintien des exploitations et le renforcement de l’agriculture locale</a:t>
            </a:r>
            <a:endParaRPr lang="fr-FR" sz="2800" dirty="0" smtClean="0"/>
          </a:p>
          <a:p>
            <a:pPr algn="just">
              <a:buFontTx/>
              <a:buChar char="-"/>
            </a:pPr>
            <a:r>
              <a:rPr lang="fr-FR" sz="2800" dirty="0"/>
              <a:t>l</a:t>
            </a:r>
            <a:r>
              <a:rPr lang="fr-FR" sz="2800" dirty="0" smtClean="0"/>
              <a:t>e maintien d’un tissu agricole et rural vivant, économiquement performant</a:t>
            </a:r>
          </a:p>
          <a:p>
            <a:pPr algn="just">
              <a:buFontTx/>
              <a:buChar char="-"/>
            </a:pPr>
            <a:r>
              <a:rPr lang="fr-FR" sz="2800" dirty="0"/>
              <a:t>l</a:t>
            </a:r>
            <a:r>
              <a:rPr lang="fr-FR" sz="2800" dirty="0" smtClean="0"/>
              <a:t>e rapprochement ville-campagne, producteurs-consommateurs</a:t>
            </a:r>
            <a:endParaRPr lang="fr-FR" sz="2800" dirty="0" smtClean="0"/>
          </a:p>
          <a:p>
            <a:pPr algn="just">
              <a:buFontTx/>
              <a:buChar char="-"/>
            </a:pPr>
            <a:r>
              <a:rPr lang="fr-FR" sz="2800" dirty="0"/>
              <a:t>l</a:t>
            </a:r>
            <a:r>
              <a:rPr lang="fr-FR" sz="2800" dirty="0" smtClean="0"/>
              <a:t>es productions de qualité, la préservation de l’environnement et de la biodiversité, la diversité des paysages</a:t>
            </a:r>
            <a:endParaRPr lang="fr-FR" sz="2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007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725544" cy="1143000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/>
              <a:t>Contexte</a:t>
            </a:r>
            <a:endParaRPr lang="fr-FR" dirty="0">
              <a:solidFill>
                <a:srgbClr val="DC2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412776"/>
            <a:ext cx="7725544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800" dirty="0" smtClean="0"/>
              <a:t>Depuis 2004 la Région a financé :</a:t>
            </a:r>
          </a:p>
          <a:p>
            <a:pPr algn="just">
              <a:buFontTx/>
              <a:buChar char="-"/>
            </a:pPr>
            <a:r>
              <a:rPr lang="fr-FR" sz="2800" dirty="0" smtClean="0"/>
              <a:t>267 projets de transformation et de vente directe pour un montant de 2 770 000 €</a:t>
            </a:r>
          </a:p>
          <a:p>
            <a:pPr algn="just">
              <a:buFontTx/>
              <a:buChar char="-"/>
            </a:pPr>
            <a:r>
              <a:rPr lang="fr-FR" sz="2800" dirty="0" smtClean="0"/>
              <a:t>9 projets de magasins fermiers pour un montant de 411 000 €</a:t>
            </a:r>
          </a:p>
          <a:p>
            <a:pPr algn="just">
              <a:buFontTx/>
              <a:buChar char="-"/>
            </a:pPr>
            <a:r>
              <a:rPr lang="fr-FR" sz="2800" dirty="0" smtClean="0"/>
              <a:t>Les structures d’animation et d’accompagnement des circuits-courts (ARAT, Accueil Paysan, </a:t>
            </a:r>
            <a:r>
              <a:rPr lang="fr-FR" sz="2800" dirty="0" err="1" smtClean="0"/>
              <a:t>AFIPaR</a:t>
            </a:r>
            <a:r>
              <a:rPr lang="fr-FR" sz="2800" dirty="0" smtClean="0"/>
              <a:t>, ARIA, IRQUA, …)</a:t>
            </a:r>
            <a:endParaRPr lang="fr-FR" sz="2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893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725544" cy="1143000"/>
          </a:xfrm>
        </p:spPr>
        <p:txBody>
          <a:bodyPr>
            <a:noAutofit/>
          </a:bodyPr>
          <a:lstStyle/>
          <a:p>
            <a:pPr algn="ctr"/>
            <a:r>
              <a:rPr lang="fr-FR" b="1" dirty="0"/>
              <a:t>Un plan ambitieux intégrant l'amont et </a:t>
            </a:r>
            <a:r>
              <a:rPr lang="fr-FR" b="1" dirty="0" smtClean="0"/>
              <a:t>l'aval</a:t>
            </a:r>
            <a:endParaRPr lang="fr-FR" dirty="0">
              <a:solidFill>
                <a:srgbClr val="DC2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4639" y="1916832"/>
            <a:ext cx="7725544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fr-FR" sz="2800" dirty="0"/>
              <a:t>Un plan impulsé par la Région Poitou-Charentes et issu des travaux collaboratifs engagés depuis juillet 2014 en partenariat avec  :</a:t>
            </a:r>
          </a:p>
          <a:p>
            <a:pPr algn="just"/>
            <a:r>
              <a:rPr lang="fr-FR" sz="2800" dirty="0"/>
              <a:t>L'AFIPAR</a:t>
            </a:r>
          </a:p>
          <a:p>
            <a:pPr algn="just"/>
            <a:r>
              <a:rPr lang="fr-FR" sz="2800" dirty="0"/>
              <a:t>La Chambre Régionale d'Agriculture Poitou-Charentes</a:t>
            </a:r>
          </a:p>
          <a:p>
            <a:pPr algn="just"/>
            <a:r>
              <a:rPr lang="fr-FR" sz="2800" dirty="0"/>
              <a:t>L'ARIA Poitou-Charentes</a:t>
            </a:r>
          </a:p>
          <a:p>
            <a:pPr algn="just"/>
            <a:r>
              <a:rPr lang="fr-FR" sz="2800" dirty="0"/>
              <a:t>L'IRQUA Poitou-Charentes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620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50449"/>
            <a:ext cx="7725544" cy="930279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/>
              <a:t>Finalités du plan</a:t>
            </a:r>
            <a:endParaRPr lang="fr-FR" b="1" dirty="0">
              <a:solidFill>
                <a:srgbClr val="DC2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980728"/>
            <a:ext cx="7725544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dirty="0" smtClean="0"/>
              <a:t>Faire face aux crises agricoles qui conduisent à une perte de dynamisme des zones rurales et à l’augmentation des problèmes environnementaux.</a:t>
            </a:r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r>
              <a:rPr lang="fr-FR" sz="2800" dirty="0" smtClean="0"/>
              <a:t>Par la mise en place de systèmes d’exploitation reposant sur un nouveau modèle économique destiné à:</a:t>
            </a:r>
          </a:p>
          <a:p>
            <a:pPr algn="just">
              <a:buFontTx/>
              <a:buChar char="-"/>
            </a:pPr>
            <a:r>
              <a:rPr lang="fr-FR" sz="2800" dirty="0" smtClean="0"/>
              <a:t>améliorer les conditions de vie des agriculteurs</a:t>
            </a:r>
          </a:p>
          <a:p>
            <a:pPr algn="just">
              <a:buFontTx/>
              <a:buChar char="-"/>
            </a:pPr>
            <a:r>
              <a:rPr lang="fr-FR" sz="2800" dirty="0"/>
              <a:t>s</a:t>
            </a:r>
            <a:r>
              <a:rPr lang="fr-FR" sz="2800" dirty="0" smtClean="0"/>
              <a:t>écuriser leurs activités</a:t>
            </a:r>
          </a:p>
          <a:p>
            <a:pPr algn="just">
              <a:buFontTx/>
              <a:buChar char="-"/>
            </a:pPr>
            <a:r>
              <a:rPr lang="fr-FR" sz="2800" dirty="0"/>
              <a:t>m</a:t>
            </a:r>
            <a:r>
              <a:rPr lang="fr-FR" sz="2800" dirty="0" smtClean="0"/>
              <a:t>aintenir la diversité des productions de Poitou-Charentes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327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/>
              <a:t>Grands principes du </a:t>
            </a:r>
            <a:r>
              <a:rPr lang="fr-FR" b="1" dirty="0" smtClean="0"/>
              <a:t>plan</a:t>
            </a:r>
            <a:endParaRPr lang="fr-FR" b="1" dirty="0">
              <a:solidFill>
                <a:srgbClr val="DC2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1340768"/>
            <a:ext cx="7725544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dirty="0"/>
              <a:t>Développement des circuits courts et d'une économie alimentaire de proximité :</a:t>
            </a:r>
          </a:p>
          <a:p>
            <a:pPr algn="just"/>
            <a:r>
              <a:rPr lang="fr-FR" sz="2800" dirty="0"/>
              <a:t>Issus d'une agriculture durable et locale</a:t>
            </a:r>
          </a:p>
          <a:p>
            <a:pPr algn="just"/>
            <a:r>
              <a:rPr lang="fr-FR" sz="2800" dirty="0"/>
              <a:t>Contribuant au respect de l'environnement</a:t>
            </a:r>
          </a:p>
          <a:p>
            <a:pPr algn="just"/>
            <a:r>
              <a:rPr lang="fr-FR" sz="2800" dirty="0"/>
              <a:t>Créant des emplois et de la valeur ajoutée pour tous</a:t>
            </a:r>
          </a:p>
          <a:p>
            <a:pPr algn="just"/>
            <a:r>
              <a:rPr lang="fr-FR" sz="2800" dirty="0"/>
              <a:t>Incitant à la complémentarité entre producteurs</a:t>
            </a:r>
          </a:p>
          <a:p>
            <a:pPr algn="just"/>
            <a:r>
              <a:rPr lang="fr-FR" sz="2800" dirty="0"/>
              <a:t>Valorisant le lien producteur - consommateur</a:t>
            </a:r>
          </a:p>
          <a:p>
            <a:pPr algn="just"/>
            <a:r>
              <a:rPr lang="fr-FR" sz="2800" dirty="0"/>
              <a:t>Permettant au plus grand nombre un accès à des produits de qualité au prix le plus </a:t>
            </a:r>
            <a:r>
              <a:rPr lang="fr-FR" sz="2800" dirty="0" smtClean="0"/>
              <a:t>juste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4286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>Un </a:t>
            </a:r>
            <a:r>
              <a:rPr lang="fr-FR" sz="2800" b="1" dirty="0" smtClean="0"/>
              <a:t>outil </a:t>
            </a:r>
            <a:r>
              <a:rPr lang="fr-FR" sz="2800" b="1" dirty="0"/>
              <a:t>d'accompagnement </a:t>
            </a:r>
            <a:r>
              <a:rPr lang="fr-FR" sz="2800" b="1" dirty="0" smtClean="0"/>
              <a:t>: </a:t>
            </a:r>
            <a:br>
              <a:rPr lang="fr-FR" sz="2800" b="1" dirty="0" smtClean="0"/>
            </a:br>
            <a:r>
              <a:rPr lang="fr-FR" sz="2800" b="1" dirty="0" smtClean="0"/>
              <a:t>Le </a:t>
            </a:r>
            <a:r>
              <a:rPr lang="fr-FR" sz="2800" b="1" dirty="0"/>
              <a:t>Programme de Développement Rural Poitou-Charentes </a:t>
            </a:r>
            <a:r>
              <a:rPr lang="fr-FR" sz="2800" b="1" dirty="0" smtClean="0"/>
              <a:t>2014-2020</a:t>
            </a:r>
            <a:br>
              <a:rPr lang="fr-FR" sz="2800" b="1" dirty="0" smtClean="0"/>
            </a:br>
            <a:endParaRPr lang="fr-FR" sz="2800" b="1" dirty="0">
              <a:solidFill>
                <a:srgbClr val="DC2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1772816"/>
            <a:ext cx="7725544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/>
              <a:t>7 M€ consacrés à la priorité « Productions locales de qualité et IAA » soit 2% de la maquette financière</a:t>
            </a:r>
            <a:endParaRPr lang="fr-FR" dirty="0" smtClean="0"/>
          </a:p>
          <a:p>
            <a:pPr marL="0" indent="0" algn="just">
              <a:buNone/>
            </a:pPr>
            <a:r>
              <a:rPr lang="fr-FR" sz="2600" dirty="0" smtClean="0"/>
              <a:t>À </a:t>
            </a:r>
            <a:r>
              <a:rPr lang="fr-FR" sz="2600" dirty="0"/>
              <a:t>travers </a:t>
            </a:r>
            <a:r>
              <a:rPr lang="fr-FR" sz="2600" dirty="0" smtClean="0"/>
              <a:t>les opérations :</a:t>
            </a:r>
            <a:endParaRPr lang="fr-FR" sz="2600" dirty="0"/>
          </a:p>
          <a:p>
            <a:pPr algn="just"/>
            <a:r>
              <a:rPr lang="fr-FR" dirty="0"/>
              <a:t> </a:t>
            </a:r>
            <a:r>
              <a:rPr lang="fr-FR" dirty="0" smtClean="0"/>
              <a:t>4.2.1 </a:t>
            </a:r>
            <a:r>
              <a:rPr lang="fr-FR" dirty="0"/>
              <a:t>pour le financement des investissements de transformation et de commercialisation des produits par les agriculteurs</a:t>
            </a:r>
          </a:p>
          <a:p>
            <a:pPr lvl="1" algn="just"/>
            <a:r>
              <a:rPr lang="fr-FR" sz="2400" dirty="0"/>
              <a:t>Dépense publique totale sur 2014-2020 : 3 </a:t>
            </a:r>
            <a:r>
              <a:rPr lang="fr-FR" sz="2400" dirty="0" smtClean="0"/>
              <a:t>174 600</a:t>
            </a:r>
            <a:r>
              <a:rPr lang="fr-FR" sz="2400" dirty="0" smtClean="0"/>
              <a:t> €</a:t>
            </a:r>
          </a:p>
          <a:p>
            <a:pPr lvl="1" algn="just"/>
            <a:r>
              <a:rPr lang="fr-FR" sz="2400" dirty="0" smtClean="0"/>
              <a:t>Taux d’aide publique  : 40 %</a:t>
            </a:r>
            <a:endParaRPr lang="fr-FR" sz="2400" dirty="0"/>
          </a:p>
          <a:p>
            <a:pPr lvl="1" algn="just"/>
            <a:r>
              <a:rPr lang="fr-FR" sz="2400" dirty="0"/>
              <a:t>Dossiers engagés (2014-2015) : 58 pour 855 720 </a:t>
            </a:r>
            <a:r>
              <a:rPr lang="fr-FR" sz="2400" dirty="0" smtClean="0"/>
              <a:t>€</a:t>
            </a:r>
          </a:p>
          <a:p>
            <a:pPr marL="457200" lvl="1" indent="0" algn="just">
              <a:buNone/>
            </a:pPr>
            <a:endParaRPr lang="fr-FR" sz="2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795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eenWave_BusDesignSlides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406B6EB-8CCB-429C-9D3B-EA09378A39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GreenWave_BusDesignSlides</Template>
  <TotalTime>590</TotalTime>
  <Words>332</Words>
  <Application>Microsoft Office PowerPoint</Application>
  <PresentationFormat>Affichage à l'écran (4:3)</PresentationFormat>
  <Paragraphs>66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Calibri</vt:lpstr>
      <vt:lpstr>GreenWave_BusDesignSlides</vt:lpstr>
      <vt:lpstr>Plan régional de développement des Circuits courts et de l’Economie Alimentaire de Proximité</vt:lpstr>
      <vt:lpstr> </vt:lpstr>
      <vt:lpstr>Contexte</vt:lpstr>
      <vt:lpstr>Contexte</vt:lpstr>
      <vt:lpstr>Contexte</vt:lpstr>
      <vt:lpstr>Un plan ambitieux intégrant l'amont et l'aval</vt:lpstr>
      <vt:lpstr>Finalités du plan</vt:lpstr>
      <vt:lpstr>Grands principes du plan</vt:lpstr>
      <vt:lpstr> Un outil d'accompagnement :  Le Programme de Développement Rural Poitou-Charentes 2014-2020 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[Communication d’entreprise]</dc:title>
  <dc:creator>LOCHON Valérie</dc:creator>
  <cp:lastModifiedBy>DUFOUR Daniel</cp:lastModifiedBy>
  <cp:revision>27</cp:revision>
  <cp:lastPrinted>2015-12-11T10:22:37Z</cp:lastPrinted>
  <dcterms:created xsi:type="dcterms:W3CDTF">2015-12-01T08:13:44Z</dcterms:created>
  <dcterms:modified xsi:type="dcterms:W3CDTF">2015-12-11T14:03:52Z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TC103853789990</vt:lpwstr>
  </property>
</Properties>
</file>