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6"/>
  </p:notesMasterIdLst>
  <p:handoutMasterIdLst>
    <p:handoutMasterId r:id="rId17"/>
  </p:handoutMasterIdLst>
  <p:sldIdLst>
    <p:sldId id="256" r:id="rId3"/>
    <p:sldId id="274" r:id="rId4"/>
    <p:sldId id="257" r:id="rId5"/>
    <p:sldId id="268" r:id="rId6"/>
    <p:sldId id="278" r:id="rId7"/>
    <p:sldId id="275" r:id="rId8"/>
    <p:sldId id="271" r:id="rId9"/>
    <p:sldId id="272" r:id="rId10"/>
    <p:sldId id="264" r:id="rId11"/>
    <p:sldId id="262" r:id="rId12"/>
    <p:sldId id="265" r:id="rId13"/>
    <p:sldId id="277" r:id="rId14"/>
    <p:sldId id="26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scaleToFitPaper="1"/>
  <p:clrMru>
    <a:srgbClr val="DC2C00"/>
    <a:srgbClr val="669900"/>
    <a:srgbClr val="FF9953"/>
    <a:srgbClr val="FF6600"/>
    <a:srgbClr val="A1F2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33" autoAdjust="0"/>
    <p:restoredTop sz="73457" autoAdjust="0"/>
  </p:normalViewPr>
  <p:slideViewPr>
    <p:cSldViewPr>
      <p:cViewPr>
        <p:scale>
          <a:sx n="50" d="100"/>
          <a:sy n="50" d="100"/>
        </p:scale>
        <p:origin x="-1747"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1" d="100"/>
          <a:sy n="81" d="100"/>
        </p:scale>
        <p:origin x="-2088"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A721B00-6FC2-41C5-8CC8-B9EEA04C504C}" type="datetimeFigureOut">
              <a:rPr lang="en-US" smtClean="0"/>
              <a:pPr/>
              <a:t>12/14/2015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3498FED-E309-4234-8533-7FE78C077757}" type="slidenum">
              <a:rPr lang="en-US" smtClean="0"/>
              <a:pPr/>
              <a:t>‹N°›</a:t>
            </a:fld>
            <a:endParaRPr lang="en-US"/>
          </a:p>
        </p:txBody>
      </p:sp>
    </p:spTree>
    <p:extLst>
      <p:ext uri="{BB962C8B-B14F-4D97-AF65-F5344CB8AC3E}">
        <p14:creationId xmlns="" xmlns:p14="http://schemas.microsoft.com/office/powerpoint/2010/main" val="7710174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64F934-0B1F-4A2D-B327-660F7F58F120}" type="datetimeFigureOut">
              <a:rPr lang="en-US" smtClean="0"/>
              <a:pPr/>
              <a:t>12/14/2015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4592BD-A84E-44A3-8DF7-E6ED0C1DA784}" type="slidenum">
              <a:rPr lang="en-US" smtClean="0"/>
              <a:pPr/>
              <a:t>‹N°›</a:t>
            </a:fld>
            <a:endParaRPr lang="en-US"/>
          </a:p>
        </p:txBody>
      </p:sp>
    </p:spTree>
    <p:extLst>
      <p:ext uri="{BB962C8B-B14F-4D97-AF65-F5344CB8AC3E}">
        <p14:creationId xmlns="" xmlns:p14="http://schemas.microsoft.com/office/powerpoint/2010/main" val="641735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404592BD-A84E-44A3-8DF7-E6ED0C1DA784}" type="slidenum">
              <a:rPr lang="en-US" sz="1200" b="0" i="0">
                <a:latin typeface="Calibri"/>
                <a:ea typeface="+mn-ea"/>
                <a:cs typeface="+mn-cs"/>
              </a:rPr>
              <a:pPr algn="r" defTabSz="914400">
                <a:buNone/>
              </a:pPr>
              <a:t>1</a:t>
            </a:fld>
            <a:endParaRPr lang="en-US" sz="1200" b="0" i="0">
              <a:latin typeface="Calibri"/>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dirty="0" smtClean="0">
                <a:solidFill>
                  <a:srgbClr val="DC2C00"/>
                </a:solidFill>
              </a:rPr>
              <a:t>Présenté</a:t>
            </a:r>
            <a:r>
              <a:rPr lang="fr-FR" sz="1200" baseline="0" dirty="0" smtClean="0">
                <a:solidFill>
                  <a:srgbClr val="DC2C00"/>
                </a:solidFill>
              </a:rPr>
              <a:t> dans la synthèse à votre disposition page 5 : 2 dimensionnements de magasins ont été proposées pour ce territoire</a:t>
            </a:r>
          </a:p>
          <a:p>
            <a:r>
              <a:rPr lang="fr-FR" sz="1200" dirty="0" smtClean="0">
                <a:solidFill>
                  <a:srgbClr val="DC2C00"/>
                </a:solidFill>
              </a:rPr>
              <a:t>Les exploitations (du TT) sont elles capables compte tenu de leurs tailles et  productions d’approvisionner un magasin de producteurs ?</a:t>
            </a:r>
            <a:endParaRPr lang="fr-FR" dirty="0" smtClean="0"/>
          </a:p>
          <a:p>
            <a:r>
              <a:rPr lang="fr-FR" dirty="0" smtClean="0"/>
              <a:t>OUI mais</a:t>
            </a:r>
            <a:r>
              <a:rPr lang="fr-FR" baseline="0" dirty="0" smtClean="0"/>
              <a:t> d</a:t>
            </a:r>
            <a:r>
              <a:rPr lang="fr-FR" dirty="0" smtClean="0"/>
              <a:t>épend de</a:t>
            </a:r>
            <a:r>
              <a:rPr lang="fr-FR" baseline="0" dirty="0" smtClean="0"/>
              <a:t> différents aspects : MP / GROUPE DE PRODUCTEURS</a:t>
            </a:r>
          </a:p>
          <a:p>
            <a:endParaRPr lang="fr-FR" dirty="0" smtClean="0"/>
          </a:p>
          <a:p>
            <a:r>
              <a:rPr lang="fr-FR" sz="1200" b="1" i="1" dirty="0" smtClean="0">
                <a:solidFill>
                  <a:srgbClr val="669900"/>
                </a:solidFill>
              </a:rPr>
              <a:t>La gamme des produits en circuits courts sur le territoire permet d’approvisionner un magasin de producteurs. Selon les familles de produits et le dimensionnements du projet, une à deux exploitations permettrait d’y parvenir.</a:t>
            </a:r>
          </a:p>
          <a:p>
            <a:endParaRPr lang="fr-FR" sz="1200" b="1" i="1" dirty="0" smtClean="0">
              <a:solidFill>
                <a:srgbClr val="669900"/>
              </a:solidFill>
            </a:endParaRPr>
          </a:p>
          <a:p>
            <a:r>
              <a:rPr lang="fr-FR" sz="1200" dirty="0" smtClean="0">
                <a:solidFill>
                  <a:srgbClr val="DC2C00"/>
                </a:solidFill>
              </a:rPr>
              <a:t>Dimensionnement dépendront de plusieurs critères : propre au</a:t>
            </a:r>
            <a:r>
              <a:rPr lang="fr-FR" sz="1200" baseline="0" dirty="0" smtClean="0">
                <a:solidFill>
                  <a:srgbClr val="DC2C00"/>
                </a:solidFill>
              </a:rPr>
              <a:t> groupe de producteurs mais aussi au type de magasin choisi.</a:t>
            </a:r>
          </a:p>
          <a:p>
            <a:r>
              <a:rPr lang="fr-FR" sz="1200" baseline="0" dirty="0" smtClean="0">
                <a:solidFill>
                  <a:srgbClr val="DC2C00"/>
                </a:solidFill>
              </a:rPr>
              <a:t>A savoir : </a:t>
            </a:r>
          </a:p>
          <a:p>
            <a:pPr>
              <a:buFontTx/>
              <a:buChar char="-"/>
            </a:pPr>
            <a:r>
              <a:rPr lang="fr-FR" sz="1200" baseline="0" dirty="0" smtClean="0">
                <a:solidFill>
                  <a:srgbClr val="DC2C00"/>
                </a:solidFill>
              </a:rPr>
              <a:t>critères dépendant du groupe de producteurs</a:t>
            </a:r>
          </a:p>
          <a:p>
            <a:pPr>
              <a:buFontTx/>
              <a:buChar char="-"/>
            </a:pPr>
            <a:r>
              <a:rPr lang="fr-FR" sz="1200" baseline="0" dirty="0" smtClean="0">
                <a:solidFill>
                  <a:srgbClr val="DC2C00"/>
                </a:solidFill>
              </a:rPr>
              <a:t> critères dépendant du magasin de producteur souhaité</a:t>
            </a:r>
          </a:p>
        </p:txBody>
      </p:sp>
      <p:sp>
        <p:nvSpPr>
          <p:cNvPr id="4" name="Espace réservé du numéro de diapositive 3"/>
          <p:cNvSpPr>
            <a:spLocks noGrp="1"/>
          </p:cNvSpPr>
          <p:nvPr>
            <p:ph type="sldNum" sz="quarter" idx="10"/>
          </p:nvPr>
        </p:nvSpPr>
        <p:spPr/>
        <p:txBody>
          <a:bodyPr/>
          <a:lstStyle/>
          <a:p>
            <a:fld id="{404592BD-A84E-44A3-8DF7-E6ED0C1DA78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Si il y a des possibilités en</a:t>
            </a:r>
            <a:r>
              <a:rPr lang="fr-FR" baseline="0" dirty="0" smtClean="0"/>
              <a:t> terme d’apport cela dépend aussi de conditions.</a:t>
            </a:r>
          </a:p>
          <a:p>
            <a:endParaRPr lang="fr-FR" baseline="0" dirty="0" smtClean="0"/>
          </a:p>
          <a:p>
            <a:r>
              <a:rPr lang="fr-FR" baseline="0" dirty="0" smtClean="0"/>
              <a:t>Opportunité pour les producteurs plus que pour le territoire…</a:t>
            </a:r>
          </a:p>
          <a:p>
            <a:endParaRPr lang="fr-FR" baseline="0" dirty="0" smtClean="0"/>
          </a:p>
          <a:p>
            <a:r>
              <a:rPr lang="fr-FR" dirty="0" smtClean="0"/>
              <a:t>Collectif à la </a:t>
            </a:r>
            <a:r>
              <a:rPr lang="fr-FR" dirty="0" err="1" smtClean="0"/>
              <a:t>Riversaie</a:t>
            </a:r>
            <a:r>
              <a:rPr lang="fr-FR" baseline="0" dirty="0" smtClean="0"/>
              <a:t> autour d’un marché de producteurs une réflexion avait été menée sur la création d’un MP</a:t>
            </a:r>
            <a:endParaRPr lang="fr-FR" dirty="0"/>
          </a:p>
        </p:txBody>
      </p:sp>
      <p:sp>
        <p:nvSpPr>
          <p:cNvPr id="4" name="Espace réservé du numéro de diapositive 3"/>
          <p:cNvSpPr>
            <a:spLocks noGrp="1"/>
          </p:cNvSpPr>
          <p:nvPr>
            <p:ph type="sldNum" sz="quarter" idx="10"/>
          </p:nvPr>
        </p:nvSpPr>
        <p:spPr/>
        <p:txBody>
          <a:bodyPr/>
          <a:lstStyle/>
          <a:p>
            <a:fld id="{404592BD-A84E-44A3-8DF7-E6ED0C1DA78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Nous</a:t>
            </a:r>
            <a:r>
              <a:rPr lang="fr-FR" baseline="0" dirty="0" smtClean="0"/>
              <a:t> avons pu e</a:t>
            </a:r>
            <a:r>
              <a:rPr lang="fr-FR" dirty="0" smtClean="0"/>
              <a:t>xpérimenter un méthodologie, qui a ses limites nous en avons relevé notamment une (vol qui rentrent et sortent du territoire) à prendre en compte pour</a:t>
            </a:r>
            <a:r>
              <a:rPr lang="fr-FR" baseline="0" dirty="0" smtClean="0"/>
              <a:t> les études à venir </a:t>
            </a:r>
          </a:p>
          <a:p>
            <a:pPr marL="0" marR="0" indent="0" algn="l" defTabSz="914400" rtl="0" eaLnBrk="1" fontAlgn="auto" latinLnBrk="0" hangingPunct="1">
              <a:lnSpc>
                <a:spcPct val="100000"/>
              </a:lnSpc>
              <a:spcBef>
                <a:spcPts val="0"/>
              </a:spcBef>
              <a:spcAft>
                <a:spcPts val="0"/>
              </a:spcAft>
              <a:buClrTx/>
              <a:buSzTx/>
              <a:buFontTx/>
              <a:buNone/>
              <a:tabLst/>
              <a:defRPr/>
            </a:pPr>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mais cette méthode</a:t>
            </a:r>
            <a:r>
              <a:rPr lang="fr-FR" baseline="0" dirty="0" smtClean="0"/>
              <a:t> </a:t>
            </a:r>
            <a:r>
              <a:rPr lang="fr-FR" dirty="0" smtClean="0"/>
              <a:t>est </a:t>
            </a:r>
            <a:r>
              <a:rPr lang="fr-FR" dirty="0" err="1" smtClean="0"/>
              <a:t>duplicable</a:t>
            </a:r>
            <a:r>
              <a:rPr lang="fr-FR" dirty="0" smtClean="0"/>
              <a:t> sur d’autres territoires,</a:t>
            </a:r>
            <a:r>
              <a:rPr lang="fr-FR" baseline="0" dirty="0" smtClean="0"/>
              <a:t> tout </a:t>
            </a:r>
            <a:r>
              <a:rPr lang="fr-FR" dirty="0" smtClean="0"/>
              <a:t>en prenant en compte les caractéristiques du territoire</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r>
              <a:rPr lang="fr-FR" dirty="0" smtClean="0"/>
              <a:t>Ex : territoire littoraux Marennes Oléron (territoire</a:t>
            </a:r>
            <a:r>
              <a:rPr lang="fr-FR" baseline="0" dirty="0" smtClean="0"/>
              <a:t> potentiel intéressant, saisonnier, touristique, clientèle à la recherche de produits locaux…)</a:t>
            </a:r>
          </a:p>
          <a:p>
            <a:endParaRPr lang="fr-FR" baseline="0" dirty="0" smtClean="0"/>
          </a:p>
          <a:p>
            <a:r>
              <a:rPr lang="fr-FR" baseline="0" dirty="0" smtClean="0"/>
              <a:t>Vous pouvez retrouvez la synthèse sur le site internet CCEAP</a:t>
            </a:r>
            <a:endParaRPr lang="fr-FR" dirty="0"/>
          </a:p>
        </p:txBody>
      </p:sp>
      <p:sp>
        <p:nvSpPr>
          <p:cNvPr id="4" name="Espace réservé du numéro de diapositive 3"/>
          <p:cNvSpPr>
            <a:spLocks noGrp="1"/>
          </p:cNvSpPr>
          <p:nvPr>
            <p:ph type="sldNum" sz="quarter" idx="10"/>
          </p:nvPr>
        </p:nvSpPr>
        <p:spPr/>
        <p:txBody>
          <a:bodyPr/>
          <a:lstStyle/>
          <a:p>
            <a:fld id="{404592BD-A84E-44A3-8DF7-E6ED0C1DA784}"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04592BD-A84E-44A3-8DF7-E6ED0C1DA78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r>
              <a:rPr lang="fr-FR" dirty="0" smtClean="0"/>
              <a:t>Nous</a:t>
            </a:r>
            <a:r>
              <a:rPr lang="fr-FR" baseline="0" dirty="0" smtClean="0"/>
              <a:t> avons réalisé dans le cadre du CCEAP un diagnostic de l’offre et de la demande afin de connaitre les territoires dont le potentiel est favorable au MP dans la région Poitou-Charentes.</a:t>
            </a:r>
          </a:p>
          <a:p>
            <a:endParaRPr lang="fr-FR" baseline="0" dirty="0" smtClean="0"/>
          </a:p>
          <a:p>
            <a:r>
              <a:rPr lang="fr-FR" baseline="0" dirty="0" smtClean="0"/>
              <a:t>Cela a impliqué que nous étudions l’offre et la demande pour : </a:t>
            </a:r>
          </a:p>
          <a:p>
            <a:endParaRPr lang="fr-FR" baseline="0" dirty="0" smtClean="0"/>
          </a:p>
          <a:p>
            <a:r>
              <a:rPr lang="fr-FR" baseline="0" dirty="0" smtClean="0"/>
              <a:t>	- Connaître les bassins de vie ou le profil des consommateurs des MP est importante</a:t>
            </a:r>
          </a:p>
          <a:p>
            <a:pPr lvl="2">
              <a:buFontTx/>
              <a:buChar char="-"/>
            </a:pPr>
            <a:r>
              <a:rPr lang="fr-FR" baseline="0" dirty="0" smtClean="0"/>
              <a:t> Repérer les offres proches des magasins de producteurs.</a:t>
            </a:r>
          </a:p>
          <a:p>
            <a:pPr>
              <a:buFontTx/>
              <a:buChar char="-"/>
            </a:pPr>
            <a:endParaRPr lang="fr-FR" baseline="0" dirty="0" smtClean="0"/>
          </a:p>
          <a:p>
            <a:pPr>
              <a:buFontTx/>
              <a:buNone/>
            </a:pPr>
            <a:r>
              <a:rPr lang="fr-FR" baseline="0" dirty="0" smtClean="0"/>
              <a:t>Nous avons ensuite approfondi notre étude à l’échelle d’un territoire : Afin d’e</a:t>
            </a:r>
            <a:r>
              <a:rPr lang="fr-FR" sz="1600" noProof="1" smtClean="0"/>
              <a:t>xpérimenter et proposer une méthodologie permettant d’évaluer le potentiel et les conditions de développement d’un projet de magasins de producteurs sur un territoire</a:t>
            </a:r>
          </a:p>
          <a:p>
            <a:pPr>
              <a:buFontTx/>
              <a:buNone/>
            </a:pPr>
            <a:endParaRPr lang="fr-FR" sz="1600" noProof="1" smtClean="0"/>
          </a:p>
          <a:p>
            <a:pPr lvl="2">
              <a:buFont typeface="Arial" pitchFamily="34" charset="0"/>
              <a:buNone/>
            </a:pPr>
            <a:r>
              <a:rPr lang="fr-FR" sz="1600" noProof="1" smtClean="0"/>
              <a:t>- Connaître les pratiques de circuits courts des producteurs du territoire et sonder leur intérêt pour les magasins de producteurs.</a:t>
            </a:r>
          </a:p>
          <a:p>
            <a:pPr lvl="2">
              <a:buFont typeface="Arial" pitchFamily="34" charset="0"/>
              <a:buNone/>
            </a:pPr>
            <a:r>
              <a:rPr lang="fr-FR" sz="1600" noProof="1" smtClean="0"/>
              <a:t>- Proposer des  éléments pour la création ou le développement d’un magasin de producteurs sur le territoire concerné</a:t>
            </a:r>
          </a:p>
          <a:p>
            <a:pPr>
              <a:buFontTx/>
              <a:buChar char="-"/>
            </a:pPr>
            <a:endParaRPr lang="fr-FR" baseline="0" dirty="0" smtClean="0"/>
          </a:p>
        </p:txBody>
      </p:sp>
      <p:sp>
        <p:nvSpPr>
          <p:cNvPr id="4" name="Espace réservé du numéro de diapositive 3"/>
          <p:cNvSpPr>
            <a:spLocks noGrp="1"/>
          </p:cNvSpPr>
          <p:nvPr>
            <p:ph type="sldNum" sz="quarter" idx="10"/>
          </p:nvPr>
        </p:nvSpPr>
        <p:spPr/>
        <p:txBody>
          <a:bodyPr/>
          <a:lstStyle/>
          <a:p>
            <a:fld id="{404592BD-A84E-44A3-8DF7-E6ED0C1DA78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Selon les partenaires du projet CASDAR « MAGPRO » le magasins de producteurs est : </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Un</a:t>
            </a:r>
            <a:r>
              <a:rPr lang="fr-FR" baseline="0" dirty="0" smtClean="0"/>
              <a:t> l</a:t>
            </a:r>
            <a:r>
              <a:rPr lang="fr-FR" dirty="0" smtClean="0"/>
              <a:t>ieu physique, ouvert régulièrement et </a:t>
            </a:r>
            <a:r>
              <a:rPr lang="fr-FR" b="1" dirty="0" smtClean="0"/>
              <a:t>géré collectivement</a:t>
            </a:r>
            <a:r>
              <a:rPr lang="fr-FR" dirty="0" smtClean="0"/>
              <a:t>, dans lesquels les producteurs associés assurent des </a:t>
            </a:r>
            <a:r>
              <a:rPr lang="fr-FR" b="1" dirty="0" smtClean="0"/>
              <a:t>permanences</a:t>
            </a:r>
            <a:r>
              <a:rPr lang="fr-FR" dirty="0" smtClean="0"/>
              <a:t>, </a:t>
            </a:r>
          </a:p>
          <a:p>
            <a:r>
              <a:rPr lang="fr-FR" dirty="0" smtClean="0"/>
              <a:t>Les apporteurs associés créent, financent, gèrent le magasin dans lequel ils vendent leurs produits. </a:t>
            </a:r>
          </a:p>
          <a:p>
            <a:endParaRPr lang="fr-FR" dirty="0" smtClean="0"/>
          </a:p>
          <a:p>
            <a:r>
              <a:rPr lang="fr-FR" dirty="0" smtClean="0"/>
              <a:t>	- 70 % minimum</a:t>
            </a:r>
            <a:r>
              <a:rPr lang="fr-FR" baseline="0" dirty="0" smtClean="0"/>
              <a:t> du CA est réalisé par ces derniers, i</a:t>
            </a:r>
            <a:r>
              <a:rPr lang="fr-FR" dirty="0" smtClean="0"/>
              <a:t>ls y vendent exclusivement ce qu’ils produisent eux-mêmes, l’achat revente</a:t>
            </a:r>
            <a:r>
              <a:rPr lang="fr-FR" baseline="0" dirty="0" smtClean="0"/>
              <a:t> est exclue des MP</a:t>
            </a:r>
            <a:endParaRPr lang="fr-FR" dirty="0" smtClean="0"/>
          </a:p>
          <a:p>
            <a:pPr lvl="2">
              <a:buFontTx/>
              <a:buChar char="-"/>
            </a:pPr>
            <a:r>
              <a:rPr lang="fr-FR" dirty="0" smtClean="0"/>
              <a:t> Leur gamme est complétée à hauteur de 30 %</a:t>
            </a:r>
            <a:r>
              <a:rPr lang="fr-FR" baseline="0" dirty="0" smtClean="0"/>
              <a:t> </a:t>
            </a:r>
            <a:r>
              <a:rPr lang="fr-FR" dirty="0" smtClean="0"/>
              <a:t>par d’autres producteurs</a:t>
            </a:r>
            <a:r>
              <a:rPr lang="fr-FR" baseline="0" dirty="0" smtClean="0"/>
              <a:t> (</a:t>
            </a:r>
            <a:r>
              <a:rPr lang="fr-FR" dirty="0" smtClean="0"/>
              <a:t>apporteurs non associés), coopératives de producteurs ou artisans. </a:t>
            </a:r>
          </a:p>
          <a:p>
            <a:pPr lvl="2">
              <a:buFontTx/>
              <a:buChar char="-"/>
            </a:pPr>
            <a:endParaRPr lang="fr-FR" dirty="0" smtClean="0"/>
          </a:p>
          <a:p>
            <a:pPr>
              <a:buFontTx/>
              <a:buNone/>
            </a:pPr>
            <a:r>
              <a:rPr lang="fr-FR" dirty="0" smtClean="0"/>
              <a:t>Où le </a:t>
            </a:r>
            <a:r>
              <a:rPr lang="fr-FR" b="1" dirty="0" smtClean="0"/>
              <a:t>capital appartient majoritairement </a:t>
            </a:r>
            <a:r>
              <a:rPr lang="fr-FR" dirty="0" smtClean="0"/>
              <a:t>à des </a:t>
            </a:r>
            <a:r>
              <a:rPr lang="fr-FR" b="1" dirty="0" smtClean="0"/>
              <a:t>agriculteurs</a:t>
            </a:r>
            <a:r>
              <a:rPr lang="fr-FR" dirty="0" smtClean="0"/>
              <a:t> et les décisions relatives à la </a:t>
            </a:r>
            <a:r>
              <a:rPr lang="fr-FR" b="1" dirty="0" smtClean="0"/>
              <a:t>gestion</a:t>
            </a:r>
            <a:r>
              <a:rPr lang="fr-FR" dirty="0" smtClean="0"/>
              <a:t> sont prises par </a:t>
            </a:r>
            <a:r>
              <a:rPr lang="fr-FR" b="1" dirty="0" smtClean="0"/>
              <a:t>au moins deux producteurs</a:t>
            </a:r>
            <a:endParaRPr lang="fr-FR" dirty="0" smtClean="0"/>
          </a:p>
        </p:txBody>
      </p:sp>
      <p:sp>
        <p:nvSpPr>
          <p:cNvPr id="4" name="Espace réservé du numéro de diapositive 3"/>
          <p:cNvSpPr>
            <a:spLocks noGrp="1"/>
          </p:cNvSpPr>
          <p:nvPr>
            <p:ph type="sldNum" sz="quarter" idx="10"/>
          </p:nvPr>
        </p:nvSpPr>
        <p:spPr/>
        <p:txBody>
          <a:bodyPr/>
          <a:lstStyle/>
          <a:p>
            <a:fld id="{404592BD-A84E-44A3-8DF7-E6ED0C1DA78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fr-FR" dirty="0" smtClean="0"/>
              <a:t>Nous nous sommes intéressés dans</a:t>
            </a:r>
            <a:r>
              <a:rPr lang="fr-FR" baseline="0" dirty="0" smtClean="0"/>
              <a:t> un premier temps à caractériser les</a:t>
            </a:r>
            <a:r>
              <a:rPr lang="fr-FR" sz="1600" noProof="1" smtClean="0"/>
              <a:t> bassins de vie où le profil des consommateurs de magasins de producteurs est important.</a:t>
            </a:r>
          </a:p>
          <a:p>
            <a:pPr marL="0" marR="0" lvl="2" indent="0" algn="l" defTabSz="914400" rtl="0" eaLnBrk="1" fontAlgn="auto" latinLnBrk="0" hangingPunct="1">
              <a:lnSpc>
                <a:spcPct val="100000"/>
              </a:lnSpc>
              <a:spcBef>
                <a:spcPts val="0"/>
              </a:spcBef>
              <a:spcAft>
                <a:spcPts val="0"/>
              </a:spcAft>
              <a:buClrTx/>
              <a:buSzTx/>
              <a:buFontTx/>
              <a:buNone/>
              <a:tabLst/>
              <a:defRPr/>
            </a:pPr>
            <a:r>
              <a:rPr lang="fr-FR" sz="1600" noProof="1" smtClean="0"/>
              <a:t>Selon l’enquête nationale CODIA</a:t>
            </a:r>
            <a:r>
              <a:rPr lang="fr-FR" sz="1600" baseline="0" noProof="1" smtClean="0"/>
              <a:t> (2014) sur le profil des consommateur en CC, </a:t>
            </a:r>
          </a:p>
          <a:p>
            <a:pPr marL="0" marR="0" lvl="2" indent="0" algn="l" defTabSz="914400" rtl="0" eaLnBrk="1" fontAlgn="auto" latinLnBrk="0" hangingPunct="1">
              <a:lnSpc>
                <a:spcPct val="100000"/>
              </a:lnSpc>
              <a:spcBef>
                <a:spcPts val="0"/>
              </a:spcBef>
              <a:spcAft>
                <a:spcPts val="0"/>
              </a:spcAft>
              <a:buClrTx/>
              <a:buSzTx/>
              <a:buFontTx/>
              <a:buNone/>
              <a:tabLst/>
              <a:defRPr/>
            </a:pPr>
            <a:r>
              <a:rPr lang="fr-FR" sz="1600" baseline="0" noProof="1" smtClean="0"/>
              <a:t>64% des personnes fréquentant des MP ont plus de 50 ans et appartiennent aux catégories socioprofessionnelles supérieures et les plus diplomées.</a:t>
            </a:r>
            <a:r>
              <a:rPr lang="fr-FR" sz="1600" noProof="1" smtClean="0"/>
              <a:t> </a:t>
            </a:r>
          </a:p>
          <a:p>
            <a:r>
              <a:rPr lang="fr-FR" dirty="0" smtClean="0"/>
              <a:t>Même si l’on note actuellement</a:t>
            </a:r>
            <a:r>
              <a:rPr lang="fr-FR" baseline="0" dirty="0" smtClean="0"/>
              <a:t> </a:t>
            </a:r>
            <a:r>
              <a:rPr lang="fr-FR" dirty="0" smtClean="0"/>
              <a:t>un rattrapage</a:t>
            </a:r>
            <a:r>
              <a:rPr lang="fr-FR" baseline="0" dirty="0" smtClean="0"/>
              <a:t> des autres catégories socio professionnelles aujourd’hui…</a:t>
            </a:r>
          </a:p>
          <a:p>
            <a:endParaRPr lang="fr-FR" baseline="0" dirty="0" smtClean="0"/>
          </a:p>
          <a:p>
            <a:r>
              <a:rPr lang="fr-FR" baseline="0" dirty="0" smtClean="0"/>
              <a:t>Nous nous sommes également servit de </a:t>
            </a:r>
            <a:r>
              <a:rPr lang="fr-FR" b="1" baseline="0" dirty="0" smtClean="0"/>
              <a:t>l’Indice de Disparité de Consommation (IDC) </a:t>
            </a:r>
            <a:r>
              <a:rPr lang="fr-FR" baseline="0" dirty="0" smtClean="0"/>
              <a:t>:</a:t>
            </a:r>
          </a:p>
          <a:p>
            <a:r>
              <a:rPr lang="fr-FR" baseline="0" dirty="0" smtClean="0"/>
              <a:t>- Permet de comparer la consommation d’un territoire aux données nationales </a:t>
            </a:r>
          </a:p>
          <a:p>
            <a:r>
              <a:rPr lang="fr-FR" baseline="0" dirty="0" smtClean="0"/>
              <a:t>- Utilisé pour estimer la part de marché d’un MP sur un bassin de vie selon les postes de consommation représentatif de ses magasins (familles de produits : bœuf, porc, volailles, agneau, produits laitiers et fromagers, légumes et fruits. </a:t>
            </a:r>
            <a:endParaRPr lang="fr-FR" dirty="0" smtClean="0"/>
          </a:p>
          <a:p>
            <a:r>
              <a:rPr lang="fr-FR" dirty="0" smtClean="0"/>
              <a:t>- permet d’ appréhender de manière qualitative les disparités</a:t>
            </a:r>
            <a:r>
              <a:rPr lang="fr-FR" baseline="0" dirty="0" smtClean="0"/>
              <a:t> des dépenses de consommation des ménages selon leurs origines géographiques ou sociologiques (</a:t>
            </a:r>
            <a:r>
              <a:rPr lang="fr-FR" baseline="0" dirty="0" err="1" smtClean="0"/>
              <a:t>csp</a:t>
            </a:r>
            <a:r>
              <a:rPr lang="fr-FR" baseline="0" dirty="0" smtClean="0"/>
              <a:t>, budget annuel de consommation par produit).</a:t>
            </a:r>
          </a:p>
          <a:p>
            <a:endParaRPr lang="fr-FR" baseline="0" dirty="0" smtClean="0"/>
          </a:p>
          <a:p>
            <a:r>
              <a:rPr lang="fr-FR" baseline="0" dirty="0" smtClean="0"/>
              <a:t>Les territoires ou le profil est le plus important se trouve dans le croissant Angoulême, Saintes, La Rochelle, Niort, Poitiers (ou l’on retrouve l’ensemble des </a:t>
            </a:r>
            <a:r>
              <a:rPr lang="fr-FR" b="1" baseline="0" dirty="0" smtClean="0"/>
              <a:t>agglomérations</a:t>
            </a:r>
            <a:r>
              <a:rPr lang="fr-FR" baseline="0" dirty="0" smtClean="0"/>
              <a:t> de la région Poitou-Charentes. Avec une population au CSP + et des revenus supérieur à la médiane régionale.</a:t>
            </a:r>
          </a:p>
          <a:p>
            <a:r>
              <a:rPr lang="fr-FR" baseline="0" dirty="0" smtClean="0"/>
              <a:t>Les </a:t>
            </a:r>
            <a:r>
              <a:rPr lang="fr-FR" b="1" baseline="0" dirty="0" smtClean="0"/>
              <a:t>bassins de vie littoraux</a:t>
            </a:r>
            <a:r>
              <a:rPr lang="fr-FR" baseline="0" dirty="0" smtClean="0"/>
              <a:t> ont également un potentiel de consommateur intéressant. </a:t>
            </a:r>
          </a:p>
          <a:p>
            <a:r>
              <a:rPr lang="fr-FR" baseline="0" dirty="0" smtClean="0"/>
              <a:t>Le </a:t>
            </a:r>
            <a:r>
              <a:rPr lang="fr-FR" b="1" baseline="0" dirty="0" smtClean="0"/>
              <a:t>Nord Charente </a:t>
            </a:r>
            <a:r>
              <a:rPr lang="fr-FR" baseline="0" dirty="0" smtClean="0"/>
              <a:t>n’est pas un territoire privilégié pour l’implantation de MP population âgée mais ayant de faibles revenus.</a:t>
            </a:r>
          </a:p>
          <a:p>
            <a:endParaRPr lang="fr-FR" baseline="0" dirty="0" smtClean="0"/>
          </a:p>
          <a:p>
            <a:r>
              <a:rPr lang="fr-FR" baseline="0" dirty="0" smtClean="0"/>
              <a:t>CCL : La donnée économique est effectivement déterminante mais les pratiques de consommation dépendent aussi de l’offre existante…</a:t>
            </a:r>
          </a:p>
        </p:txBody>
      </p:sp>
      <p:sp>
        <p:nvSpPr>
          <p:cNvPr id="4" name="Espace réservé du numéro de diapositive 3"/>
          <p:cNvSpPr>
            <a:spLocks noGrp="1"/>
          </p:cNvSpPr>
          <p:nvPr>
            <p:ph type="sldNum" sz="quarter" idx="10"/>
          </p:nvPr>
        </p:nvSpPr>
        <p:spPr/>
        <p:txBody>
          <a:bodyPr/>
          <a:lstStyle/>
          <a:p>
            <a:fld id="{404592BD-A84E-44A3-8DF7-E6ED0C1DA78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0" kern="1200" dirty="0" smtClean="0">
                <a:solidFill>
                  <a:schemeClr val="tx1"/>
                </a:solidFill>
                <a:latin typeface="+mn-lt"/>
                <a:ea typeface="+mn-ea"/>
                <a:cs typeface="+mn-cs"/>
              </a:rPr>
              <a:t>En</a:t>
            </a:r>
            <a:r>
              <a:rPr lang="fr-FR" sz="1200" b="0" kern="1200" baseline="0" dirty="0" smtClean="0">
                <a:solidFill>
                  <a:schemeClr val="tx1"/>
                </a:solidFill>
                <a:latin typeface="+mn-lt"/>
                <a:ea typeface="+mn-ea"/>
                <a:cs typeface="+mn-cs"/>
              </a:rPr>
              <a:t> matières d’</a:t>
            </a:r>
            <a:r>
              <a:rPr lang="fr-FR" sz="1200" b="1" kern="1200" baseline="0" dirty="0" smtClean="0">
                <a:solidFill>
                  <a:schemeClr val="tx1"/>
                </a:solidFill>
                <a:latin typeface="+mn-lt"/>
                <a:ea typeface="+mn-ea"/>
                <a:cs typeface="+mn-cs"/>
              </a:rPr>
              <a:t>offre</a:t>
            </a:r>
            <a:r>
              <a:rPr lang="fr-FR" sz="1200" b="0" kern="1200" baseline="0" dirty="0" smtClean="0">
                <a:solidFill>
                  <a:schemeClr val="tx1"/>
                </a:solidFill>
                <a:latin typeface="+mn-lt"/>
                <a:ea typeface="+mn-ea"/>
                <a:cs typeface="+mn-cs"/>
              </a:rPr>
              <a:t> nous avons fait un état des lieux des formes proches des MP existantes dans la région :</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MPF, GMS, AMAP, marchés, magasins de produits biologiques, épiceries fermières…</a:t>
            </a:r>
          </a:p>
          <a:p>
            <a:pPr marL="0" marR="0" indent="0" algn="l" defTabSz="914400" rtl="0" eaLnBrk="1" fontAlgn="auto" latinLnBrk="0" hangingPunct="1">
              <a:lnSpc>
                <a:spcPct val="100000"/>
              </a:lnSpc>
              <a:spcBef>
                <a:spcPts val="0"/>
              </a:spcBef>
              <a:spcAft>
                <a:spcPts val="0"/>
              </a:spcAft>
              <a:buClrTx/>
              <a:buSzTx/>
              <a:buFontTx/>
              <a:buNone/>
              <a:tabLst/>
              <a:defRPr/>
            </a:pPr>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latin typeface="+mn-lt"/>
                <a:ea typeface="+mn-ea"/>
                <a:cs typeface="+mn-cs"/>
              </a:rPr>
              <a:t>L’implantation de magasins de produits locaux, fermiers ou biologiques induit souvent la présence d’une zone d’activité commerciale à proximité d’un supermarché ou hypermarché central  pour les achats alimentaires des habitants du bassin de vie. On retrouve ainsi la plupart de ces magasins dans les bassins de vie urbain (Niort, Poitiers, Angoulême, Châtellerault, Saintes), littoraux (La Rochelle, Royan, Rochefort) ou animés par un pôle secondaire (Parthenay, Bressuire). </a:t>
            </a:r>
          </a:p>
          <a:p>
            <a:pPr marL="0" marR="0" indent="0" algn="l" defTabSz="914400" rtl="0" eaLnBrk="1" fontAlgn="auto" latinLnBrk="0" hangingPunct="1">
              <a:lnSpc>
                <a:spcPct val="100000"/>
              </a:lnSpc>
              <a:spcBef>
                <a:spcPts val="0"/>
              </a:spcBef>
              <a:spcAft>
                <a:spcPts val="0"/>
              </a:spcAft>
              <a:buClrTx/>
              <a:buSzTx/>
              <a:buFontTx/>
              <a:buNone/>
              <a:tabLst/>
              <a:defRPr/>
            </a:pPr>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Les territoires ruraux (supermarchés, </a:t>
            </a:r>
            <a:r>
              <a:rPr lang="fr-FR" baseline="0" dirty="0" err="1" smtClean="0"/>
              <a:t>amap</a:t>
            </a:r>
            <a:r>
              <a:rPr lang="fr-FR" baseline="0" dirty="0" smtClean="0"/>
              <a:t>, marchés, épiceries fermières) </a:t>
            </a:r>
          </a:p>
          <a:p>
            <a:pPr marL="0" marR="0" indent="0" algn="l" defTabSz="914400" rtl="0" eaLnBrk="1" fontAlgn="auto" latinLnBrk="0" hangingPunct="1">
              <a:lnSpc>
                <a:spcPct val="100000"/>
              </a:lnSpc>
              <a:spcBef>
                <a:spcPts val="0"/>
              </a:spcBef>
              <a:spcAft>
                <a:spcPts val="0"/>
              </a:spcAft>
              <a:buClrTx/>
              <a:buSzTx/>
              <a:buFontTx/>
              <a:buNone/>
              <a:tabLst/>
              <a:defRPr/>
            </a:pPr>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Actuellement on compte 17 MP</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11/17 en agglo, 0/17 en périphérie (aire d’influence des </a:t>
            </a:r>
            <a:r>
              <a:rPr lang="fr-FR" baseline="0" dirty="0" err="1" smtClean="0"/>
              <a:t>poles</a:t>
            </a:r>
            <a:r>
              <a:rPr lang="fr-FR" baseline="0" dirty="0" smtClean="0"/>
              <a:t> urbains), 2/17 dans les villes secondaires (Parthenay, Thouars), 4/17 territoires ruraux (</a:t>
            </a:r>
            <a:r>
              <a:rPr lang="fr-FR" baseline="0" dirty="0" err="1" smtClean="0"/>
              <a:t>montmorillon</a:t>
            </a:r>
            <a:r>
              <a:rPr lang="fr-FR" baseline="0" dirty="0" smtClean="0"/>
              <a:t>, </a:t>
            </a:r>
            <a:r>
              <a:rPr lang="fr-FR" baseline="0" dirty="0" err="1" smtClean="0"/>
              <a:t>chauvigny</a:t>
            </a:r>
            <a:r>
              <a:rPr lang="fr-FR" baseline="0" dirty="0" smtClean="0"/>
              <a:t>, </a:t>
            </a:r>
            <a:r>
              <a:rPr lang="fr-FR" baseline="0" dirty="0" err="1" smtClean="0"/>
              <a:t>Bellefonds</a:t>
            </a:r>
            <a:r>
              <a:rPr lang="fr-FR" baseline="0" dirty="0" smtClean="0"/>
              <a:t>, </a:t>
            </a:r>
            <a:r>
              <a:rPr lang="fr-FR" baseline="0" dirty="0" err="1" smtClean="0"/>
              <a:t>surgères</a:t>
            </a:r>
            <a:r>
              <a:rPr lang="fr-FR"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0" kern="1200" baseline="0" dirty="0" smtClean="0">
              <a:solidFill>
                <a:schemeClr val="tx1"/>
              </a:solidFill>
              <a:latin typeface="+mn-lt"/>
              <a:ea typeface="+mn-ea"/>
              <a:cs typeface="+mn-cs"/>
            </a:endParaRPr>
          </a:p>
          <a:p>
            <a:pPr algn="l"/>
            <a:r>
              <a:rPr lang="fr-FR" sz="1200" kern="1200" dirty="0" smtClean="0">
                <a:solidFill>
                  <a:schemeClr val="tx1"/>
                </a:solidFill>
                <a:latin typeface="+mn-lt"/>
                <a:ea typeface="+mn-ea"/>
                <a:cs typeface="+mn-cs"/>
              </a:rPr>
              <a:t>La présence d’un vivier de producteurs dans les Deux-Sèvres et dans la Vienne, est également un élément déterminant dans la dynamique de création de magasins et épiceries fermières (voir carte ci-contre). La proximité avec les lieux de production agricole,  permet l’alimentation de ces commerces en produits locaux et accroit ainsi la diversité de point de vente de ces produits dans les communes de bassin de vie ruraux. Exemple : Montmorillon, Chauvigny, Melle, Celles-sur-Belle.  </a:t>
            </a:r>
          </a:p>
          <a:p>
            <a:endParaRPr lang="fr-FR" dirty="0" smtClean="0"/>
          </a:p>
        </p:txBody>
      </p:sp>
      <p:sp>
        <p:nvSpPr>
          <p:cNvPr id="4" name="Espace réservé du numéro de diapositive 3"/>
          <p:cNvSpPr>
            <a:spLocks noGrp="1"/>
          </p:cNvSpPr>
          <p:nvPr>
            <p:ph type="sldNum" sz="quarter" idx="10"/>
          </p:nvPr>
        </p:nvSpPr>
        <p:spPr/>
        <p:txBody>
          <a:bodyPr/>
          <a:lstStyle/>
          <a:p>
            <a:fld id="{404592BD-A84E-44A3-8DF7-E6ED0C1DA78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latin typeface="+mn-lt"/>
                <a:ea typeface="+mn-ea"/>
                <a:cs typeface="+mn-cs"/>
              </a:rPr>
              <a:t>En France, 70% des dépenses alimentaires se font dans les grandes surfaces à dominante alimentaire regroupant ainsi les hypermarchés, supermarchés et Hard discount. 10%</a:t>
            </a:r>
            <a:r>
              <a:rPr lang="fr-FR" sz="1200" kern="1200" baseline="0" dirty="0" smtClean="0">
                <a:solidFill>
                  <a:schemeClr val="tx1"/>
                </a:solidFill>
                <a:latin typeface="+mn-lt"/>
                <a:ea typeface="+mn-ea"/>
                <a:cs typeface="+mn-cs"/>
              </a:rPr>
              <a:t> de la dépense alimentaire concernent des circuits courts en fonction du territoire. </a:t>
            </a:r>
            <a:r>
              <a:rPr lang="fr-FR" sz="1200" kern="1200" dirty="0" smtClean="0">
                <a:solidFill>
                  <a:schemeClr val="tx1"/>
                </a:solidFill>
                <a:latin typeface="+mn-lt"/>
                <a:ea typeface="+mn-ea"/>
                <a:cs typeface="+mn-cs"/>
              </a:rPr>
              <a:t>On été ensuite estimé à 2% et 4 % la dépense que peut capter les magasins de producteurs selon si</a:t>
            </a:r>
            <a:r>
              <a:rPr lang="fr-FR" sz="1200" kern="1200" baseline="0" dirty="0" smtClean="0">
                <a:solidFill>
                  <a:schemeClr val="tx1"/>
                </a:solidFill>
                <a:latin typeface="+mn-lt"/>
                <a:ea typeface="+mn-ea"/>
                <a:cs typeface="+mn-cs"/>
              </a:rPr>
              <a:t> le territoire est rural ou urbain</a:t>
            </a:r>
            <a:r>
              <a:rPr lang="fr-FR"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latin typeface="+mn-lt"/>
                <a:ea typeface="+mn-ea"/>
                <a:cs typeface="+mn-cs"/>
              </a:rPr>
              <a:t>La dépense alimentaires</a:t>
            </a:r>
            <a:r>
              <a:rPr lang="fr-FR" sz="1200" kern="1200" baseline="0" dirty="0" smtClean="0">
                <a:solidFill>
                  <a:schemeClr val="tx1"/>
                </a:solidFill>
                <a:latin typeface="+mn-lt"/>
                <a:ea typeface="+mn-ea"/>
                <a:cs typeface="+mn-cs"/>
              </a:rPr>
              <a:t> régionales en CC est estimée à 250 millions d’euros</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baseline="0" dirty="0" smtClean="0">
                <a:solidFill>
                  <a:schemeClr val="tx1"/>
                </a:solidFill>
                <a:latin typeface="+mn-lt"/>
                <a:ea typeface="+mn-ea"/>
                <a:cs typeface="+mn-cs"/>
              </a:rPr>
              <a:t>Le volume de vente potentiel en magasin de producteurs dans la région est estimé à 74 millions</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baseline="0" dirty="0" smtClean="0">
                <a:solidFill>
                  <a:schemeClr val="tx1"/>
                </a:solidFill>
                <a:latin typeface="+mn-lt"/>
                <a:ea typeface="+mn-ea"/>
                <a:cs typeface="+mn-cs"/>
              </a:rPr>
              <a:t>Actuellement les volumes de ventes existant représentent 18% du potentiel dédié au MP (14 millions)</a:t>
            </a:r>
            <a:endParaRPr lang="fr-FR"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Possibilité</a:t>
            </a:r>
            <a:r>
              <a:rPr lang="fr-FR" baseline="0" dirty="0" smtClean="0"/>
              <a:t> pour de nouveaux projets !</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err="1" smtClean="0"/>
              <a:t>Dvpt</a:t>
            </a:r>
            <a:r>
              <a:rPr lang="fr-FR" baseline="0" dirty="0" smtClean="0"/>
              <a:t> projet doit tenir compte de la demande, des formes proches des MP existantes, de l’offre des collectifs de producteurs existants ou en création.</a:t>
            </a:r>
          </a:p>
          <a:p>
            <a:pPr marL="0" marR="0" indent="0" algn="l" defTabSz="914400" rtl="0" eaLnBrk="1" fontAlgn="auto" latinLnBrk="0" hangingPunct="1">
              <a:lnSpc>
                <a:spcPct val="100000"/>
              </a:lnSpc>
              <a:spcBef>
                <a:spcPts val="0"/>
              </a:spcBef>
              <a:spcAft>
                <a:spcPts val="0"/>
              </a:spcAft>
              <a:buClrTx/>
              <a:buSzTx/>
              <a:buFontTx/>
              <a:buNone/>
              <a:tabLst/>
              <a:defRPr/>
            </a:pPr>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Application de la méthode sur un territoire test permettant d’évaluer et le potentiel d’un territoire à accueillir un MP, outils qui pourra servir à accompagner des producteurs et collectivités se questionnant sur la création ou le développement d’un MP</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404592BD-A84E-44A3-8DF7-E6ED0C1DA78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Choix du territoire :</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Demande : 24 436 </a:t>
            </a:r>
            <a:r>
              <a:rPr lang="fr-FR" dirty="0" err="1" smtClean="0"/>
              <a:t>hab</a:t>
            </a:r>
            <a:r>
              <a:rPr lang="fr-FR" dirty="0" smtClean="0"/>
              <a:t>, 23 communes</a:t>
            </a:r>
            <a:r>
              <a:rPr lang="fr-FR" baseline="0" dirty="0" smtClean="0"/>
              <a:t> sud vienne (Pays Civraisien et Pays des Six Vallées)</a:t>
            </a:r>
          </a:p>
          <a:p>
            <a:r>
              <a:rPr lang="fr-FR" sz="1200" dirty="0" smtClean="0"/>
              <a:t>Potentiel de la </a:t>
            </a:r>
            <a:r>
              <a:rPr lang="fr-FR" sz="1200" b="1" dirty="0" smtClean="0"/>
              <a:t>dépense alimentaire en circuit court </a:t>
            </a:r>
            <a:r>
              <a:rPr lang="fr-FR" sz="1200" dirty="0" smtClean="0"/>
              <a:t>est estimé à </a:t>
            </a:r>
            <a:r>
              <a:rPr lang="fr-FR" sz="1200" b="1" dirty="0" smtClean="0"/>
              <a:t>4,6 millions d’euros </a:t>
            </a:r>
            <a:r>
              <a:rPr lang="fr-FR" sz="1200" dirty="0" smtClean="0"/>
              <a:t>sur ce territoire</a:t>
            </a:r>
          </a:p>
          <a:p>
            <a:r>
              <a:rPr lang="fr-FR" sz="1200" dirty="0" smtClean="0"/>
              <a:t>Soit un potentiel de </a:t>
            </a:r>
            <a:r>
              <a:rPr lang="fr-FR" sz="1200" b="1" dirty="0" smtClean="0"/>
              <a:t>550 000 euros de vente en magasins de producteurs</a:t>
            </a:r>
            <a:r>
              <a:rPr lang="fr-FR" sz="120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Afin de qualifier</a:t>
            </a:r>
            <a:r>
              <a:rPr lang="fr-FR" baseline="0" dirty="0" smtClean="0"/>
              <a:t> l’offre sur le territoire et connaître nous avons fait l’état des lieux des formes proches des MP existants</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Sur le territoire : 3 supermarchés, 3 marchés de plein aire</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Forte attractivité de Poitiers Sud comme lieu de consommation (GMS, </a:t>
            </a:r>
            <a:r>
              <a:rPr lang="fr-FR" baseline="0" dirty="0" err="1" smtClean="0"/>
              <a:t>Biocoop</a:t>
            </a:r>
            <a:r>
              <a:rPr lang="fr-FR" baseline="0" dirty="0" smtClean="0"/>
              <a:t>, 2 MP)</a:t>
            </a:r>
          </a:p>
          <a:p>
            <a:pPr marL="0" marR="0" indent="0" algn="l" defTabSz="914400" rtl="0" eaLnBrk="1" fontAlgn="auto" latinLnBrk="0" hangingPunct="1">
              <a:lnSpc>
                <a:spcPct val="100000"/>
              </a:lnSpc>
              <a:spcBef>
                <a:spcPts val="0"/>
              </a:spcBef>
              <a:spcAft>
                <a:spcPts val="0"/>
              </a:spcAft>
              <a:buClrTx/>
              <a:buSzTx/>
              <a:buFontTx/>
              <a:buNone/>
              <a:tabLst/>
              <a:defRPr/>
            </a:pPr>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Nous avons mené une enquête auprès de </a:t>
            </a:r>
            <a:r>
              <a:rPr lang="fr-FR" dirty="0" smtClean="0"/>
              <a:t>22 producteurs en CC</a:t>
            </a:r>
            <a:r>
              <a:rPr lang="fr-FR" baseline="0" dirty="0" smtClean="0"/>
              <a:t>, offre famille de produits de la gamme majoritaire en MP</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2.6 millions de CA en CC, 66 ETP</a:t>
            </a: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Producteurs transforment leurs produits : </a:t>
            </a:r>
            <a:r>
              <a:rPr lang="fr-FR" baseline="0" dirty="0" err="1" smtClean="0"/>
              <a:t>prod</a:t>
            </a:r>
            <a:r>
              <a:rPr lang="fr-FR" baseline="0" dirty="0" smtClean="0"/>
              <a:t> viande recours à des abattoirs </a:t>
            </a:r>
            <a:r>
              <a:rPr lang="fr-FR" baseline="0" dirty="0" err="1" smtClean="0"/>
              <a:t>exterieurs</a:t>
            </a:r>
            <a:r>
              <a:rPr lang="fr-FR" baseline="0" dirty="0" smtClean="0"/>
              <a:t> (</a:t>
            </a:r>
            <a:r>
              <a:rPr lang="fr-FR" baseline="0" dirty="0" err="1" smtClean="0"/>
              <a:t>montmorillon</a:t>
            </a:r>
            <a:r>
              <a:rPr lang="fr-FR" baseline="0" dirty="0" smtClean="0"/>
              <a:t>, doué la fontaine, </a:t>
            </a:r>
            <a:r>
              <a:rPr lang="fr-FR" baseline="0" dirty="0" err="1" smtClean="0"/>
              <a:t>soyaux</a:t>
            </a:r>
            <a:r>
              <a:rPr lang="fr-FR" baseline="0" dirty="0" smtClean="0"/>
              <a:t>, </a:t>
            </a:r>
            <a:r>
              <a:rPr lang="fr-FR" baseline="0" dirty="0" err="1" smtClean="0"/>
              <a:t>parthenay</a:t>
            </a:r>
            <a:r>
              <a:rPr lang="fr-FR" baseline="0" dirty="0" smtClean="0"/>
              <a:t> et la souterraine…) un a un atelier de découpe et transformation. Deux producteurs souhaitent investir dans un atelier de transfo = valorisation produits…</a:t>
            </a:r>
          </a:p>
          <a:p>
            <a:endParaRPr lang="fr-FR" dirty="0"/>
          </a:p>
        </p:txBody>
      </p:sp>
      <p:sp>
        <p:nvSpPr>
          <p:cNvPr id="4" name="Espace réservé du numéro de diapositive 3"/>
          <p:cNvSpPr>
            <a:spLocks noGrp="1"/>
          </p:cNvSpPr>
          <p:nvPr>
            <p:ph type="sldNum" sz="quarter" idx="10"/>
          </p:nvPr>
        </p:nvSpPr>
        <p:spPr/>
        <p:txBody>
          <a:bodyPr/>
          <a:lstStyle/>
          <a:p>
            <a:fld id="{404592BD-A84E-44A3-8DF7-E6ED0C1DA78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Potentiel</a:t>
            </a:r>
            <a:r>
              <a:rPr lang="fr-FR" baseline="0" dirty="0" smtClean="0"/>
              <a:t> CC et MP : source CODIA et IDC, enquête AFIPAR</a:t>
            </a:r>
          </a:p>
          <a:p>
            <a:r>
              <a:rPr lang="fr-FR" baseline="0" dirty="0" smtClean="0"/>
              <a:t>Afin d’évaluer le potentiel et les conditions de développement d’un MP nous avons via l’enquête menée sondé les pratiques de CC des producteurs ainsi que leur intérêt pour les MP. </a:t>
            </a:r>
          </a:p>
          <a:p>
            <a:endParaRPr lang="fr-FR" baseline="0" dirty="0" smtClean="0"/>
          </a:p>
          <a:p>
            <a:r>
              <a:rPr lang="fr-FR" dirty="0" smtClean="0"/>
              <a:t>-</a:t>
            </a:r>
            <a:r>
              <a:rPr lang="fr-FR" baseline="0" dirty="0" smtClean="0"/>
              <a:t> </a:t>
            </a:r>
            <a:r>
              <a:rPr lang="fr-FR" dirty="0" smtClean="0"/>
              <a:t>En ce qui concerne les structures </a:t>
            </a:r>
            <a:r>
              <a:rPr lang="fr-FR" baseline="0" dirty="0" smtClean="0"/>
              <a:t>agricoles on note : </a:t>
            </a:r>
            <a:r>
              <a:rPr lang="fr-FR" dirty="0" smtClean="0"/>
              <a:t>Une majorité de petites exploitations dont le chiffre d’affaires en circuits courts représentent  plus de 75%  du CA</a:t>
            </a:r>
          </a:p>
          <a:p>
            <a:endParaRPr lang="fr-FR" dirty="0" smtClean="0"/>
          </a:p>
          <a:p>
            <a:r>
              <a:rPr lang="fr-FR" dirty="0" smtClean="0"/>
              <a:t>- La vente à la ferme et les marchés sont les modalités de vente les plus pratiquées par les producteurs du territoire </a:t>
            </a:r>
            <a:r>
              <a:rPr lang="fr-FR" baseline="0" dirty="0" smtClean="0"/>
              <a:t>mais c’est aussi parmi les producteurs qui l’utilisent que l’on retrouvent des personnes intéressés par la démarche MP : circuits couteux en temps et pas toujours rentables pour certains </a:t>
            </a:r>
            <a:r>
              <a:rPr lang="fr-FR" baseline="0" dirty="0" err="1" smtClean="0"/>
              <a:t>réflechissent</a:t>
            </a:r>
            <a:r>
              <a:rPr lang="fr-FR" baseline="0" dirty="0" smtClean="0"/>
              <a:t> à de nouveaux débouchés ou à réorienter leur volumes de ventes vers d’autres circuits</a:t>
            </a:r>
            <a:endParaRPr lang="fr-FR" dirty="0" smtClean="0"/>
          </a:p>
          <a:p>
            <a:endParaRPr lang="fr-FR" baseline="0" dirty="0" smtClean="0"/>
          </a:p>
          <a:p>
            <a:pPr marL="0" marR="0" indent="0" algn="l" defTabSz="914400" rtl="0" eaLnBrk="1" fontAlgn="auto" latinLnBrk="0" hangingPunct="1">
              <a:lnSpc>
                <a:spcPct val="100000"/>
              </a:lnSpc>
              <a:spcBef>
                <a:spcPts val="0"/>
              </a:spcBef>
              <a:spcAft>
                <a:spcPts val="0"/>
              </a:spcAft>
              <a:buClrTx/>
              <a:buSzTx/>
              <a:buFontTx/>
              <a:buChar char="-"/>
              <a:tabLst/>
              <a:defRPr/>
            </a:pPr>
            <a:r>
              <a:rPr lang="fr-FR" dirty="0" smtClean="0"/>
              <a:t>Producteurs</a:t>
            </a:r>
            <a:r>
              <a:rPr lang="fr-FR" baseline="0" dirty="0" smtClean="0"/>
              <a:t> intéressés surtout </a:t>
            </a:r>
            <a:r>
              <a:rPr lang="fr-FR" baseline="0" dirty="0" err="1" smtClean="0"/>
              <a:t>parmis</a:t>
            </a:r>
            <a:r>
              <a:rPr lang="fr-FR" baseline="0" dirty="0" smtClean="0"/>
              <a:t> les moins de 5 ans, les producteurs qui font du CC depuis plus de 10 ans ont déjà intégré les MP dans leurs modalités de vente, principalement en tant qu’apporteur.</a:t>
            </a:r>
          </a:p>
          <a:p>
            <a:pPr marL="0" marR="0" indent="0" algn="l" defTabSz="914400" rtl="0" eaLnBrk="1" fontAlgn="auto" latinLnBrk="0" hangingPunct="1">
              <a:lnSpc>
                <a:spcPct val="100000"/>
              </a:lnSpc>
              <a:spcBef>
                <a:spcPts val="0"/>
              </a:spcBef>
              <a:spcAft>
                <a:spcPts val="0"/>
              </a:spcAft>
              <a:buClrTx/>
              <a:buSzTx/>
              <a:buFontTx/>
              <a:buChar char="-"/>
              <a:tabLst/>
              <a:defRPr/>
            </a:pPr>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Signe</a:t>
            </a:r>
            <a:r>
              <a:rPr lang="fr-FR" baseline="0" dirty="0" smtClean="0"/>
              <a:t> de l’essor des MP, </a:t>
            </a:r>
            <a:r>
              <a:rPr lang="fr-FR" dirty="0" smtClean="0"/>
              <a:t>11 apporteurs dans un magasins de producteurs ou produits fermiers et 2 associés.</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404592BD-A84E-44A3-8DF7-E6ED0C1DA78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userDrawn="1">
            <p:ph type="ctrTitle"/>
          </p:nvPr>
        </p:nvSpPr>
        <p:spPr>
          <a:xfrm>
            <a:off x="990600" y="1116449"/>
            <a:ext cx="6858000" cy="707886"/>
          </a:xfrm>
        </p:spPr>
        <p:txBody>
          <a:bodyPr wrap="square">
            <a:spAutoFit/>
          </a:bodyPr>
          <a:lstStyle>
            <a:lvl1pPr algn="r">
              <a:defRPr sz="4000">
                <a:solidFill>
                  <a:schemeClr val="accent2">
                    <a:lumMod val="75000"/>
                  </a:schemeClr>
                </a:solidFill>
              </a:defRPr>
            </a:lvl1pPr>
          </a:lstStyle>
          <a:p>
            <a:r>
              <a:rPr lang="fr-FR" smtClean="0"/>
              <a:t>Modifiez le style du titre</a:t>
            </a:r>
            <a:endParaRPr lang="en-US" dirty="0"/>
          </a:p>
        </p:txBody>
      </p:sp>
      <p:sp>
        <p:nvSpPr>
          <p:cNvPr id="3" name="Subtitle 2"/>
          <p:cNvSpPr>
            <a:spLocks noGrp="1"/>
          </p:cNvSpPr>
          <p:nvPr userDrawn="1">
            <p:ph type="subTitle" idx="1"/>
          </p:nvPr>
        </p:nvSpPr>
        <p:spPr>
          <a:xfrm>
            <a:off x="990600" y="1900535"/>
            <a:ext cx="6858000" cy="461665"/>
          </a:xfrm>
        </p:spPr>
        <p:txBody>
          <a:bodyPr wrap="square">
            <a:spAutoFit/>
          </a:bodyPr>
          <a:lstStyle>
            <a:lvl1pPr marL="0" indent="0" algn="r">
              <a:buNone/>
              <a:defRPr sz="2400">
                <a:solidFill>
                  <a:schemeClr val="accent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6" name="Slide Number Placeholder 5"/>
          <p:cNvSpPr>
            <a:spLocks noGrp="1"/>
          </p:cNvSpPr>
          <p:nvPr userDrawn="1">
            <p:ph type="sldNum" sz="quarter" idx="12"/>
          </p:nvPr>
        </p:nvSpPr>
        <p:spPr>
          <a:xfrm>
            <a:off x="6562664" y="6446504"/>
            <a:ext cx="1115144" cy="365125"/>
          </a:xfrm>
        </p:spPr>
        <p:txBody>
          <a:bodyPr/>
          <a:lstStyle>
            <a:lvl1pPr>
              <a:defRPr>
                <a:solidFill>
                  <a:schemeClr val="tx1"/>
                </a:solidFill>
              </a:defRPr>
            </a:lvl1pPr>
          </a:lstStyle>
          <a:p>
            <a:fld id="{C238F03A-58E1-4ECA-9024-348A9A81A53D}" type="slidenum">
              <a:rPr lang="en-US" smtClean="0"/>
              <a:pPr/>
              <a:t>‹N°›</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187624" y="274638"/>
            <a:ext cx="7725544" cy="1143000"/>
          </a:xfrm>
        </p:spPr>
        <p:txBody>
          <a:bodyPr/>
          <a:lstStyle/>
          <a:p>
            <a:r>
              <a:rPr lang="fr-FR" smtClean="0"/>
              <a:t>Modifiez le style du titre</a:t>
            </a:r>
            <a:endParaRPr lang="en-US"/>
          </a:p>
        </p:txBody>
      </p:sp>
      <p:sp>
        <p:nvSpPr>
          <p:cNvPr id="3" name="Content Placeholder 2"/>
          <p:cNvSpPr>
            <a:spLocks noGrp="1"/>
          </p:cNvSpPr>
          <p:nvPr>
            <p:ph idx="1"/>
          </p:nvPr>
        </p:nvSpPr>
        <p:spPr>
          <a:xfrm>
            <a:off x="1187624" y="1600200"/>
            <a:ext cx="7725544" cy="45259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9" name="Slide Number Placeholder 5"/>
          <p:cNvSpPr>
            <a:spLocks noGrp="1"/>
          </p:cNvSpPr>
          <p:nvPr>
            <p:ph type="sldNum" sz="quarter" idx="12"/>
          </p:nvPr>
        </p:nvSpPr>
        <p:spPr>
          <a:xfrm>
            <a:off x="6562664" y="6446504"/>
            <a:ext cx="1115144" cy="365125"/>
          </a:xfrm>
        </p:spPr>
        <p:txBody>
          <a:bodyPr/>
          <a:lstStyle>
            <a:lvl1pPr>
              <a:defRPr>
                <a:solidFill>
                  <a:schemeClr val="tx1"/>
                </a:solidFill>
              </a:defRPr>
            </a:lvl1pPr>
          </a:lstStyle>
          <a:p>
            <a:fld id="{C238F03A-58E1-4ECA-9024-348A9A81A53D}" type="slidenum">
              <a:rPr lang="en-US" smtClean="0"/>
              <a:pPr/>
              <a:t>‹N°›</a:t>
            </a:fld>
            <a:endParaRPr lang="en-US" dirty="0"/>
          </a:p>
        </p:txBody>
      </p:sp>
      <p:pic>
        <p:nvPicPr>
          <p:cNvPr id="5" name="Image 4"/>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8532440" y="6236601"/>
            <a:ext cx="504056" cy="575029"/>
          </a:xfrm>
          <a:prstGeom prst="rect">
            <a:avLst/>
          </a:prstGeom>
        </p:spPr>
      </p:pic>
      <p:pic>
        <p:nvPicPr>
          <p:cNvPr id="6" name="Image 5"/>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7956376" y="6471564"/>
            <a:ext cx="504056" cy="340065"/>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87623" y="4406900"/>
            <a:ext cx="7307089" cy="1362075"/>
          </a:xfrm>
        </p:spPr>
        <p:txBody>
          <a:bodyPr anchor="t"/>
          <a:lstStyle>
            <a:lvl1pPr algn="l">
              <a:defRPr sz="4000" b="1" cap="all"/>
            </a:lvl1pPr>
          </a:lstStyle>
          <a:p>
            <a:r>
              <a:rPr lang="fr-FR" smtClean="0"/>
              <a:t>Modifiez le style du titre</a:t>
            </a:r>
            <a:endParaRPr lang="en-US"/>
          </a:p>
        </p:txBody>
      </p:sp>
      <p:sp>
        <p:nvSpPr>
          <p:cNvPr id="3" name="Text Placeholder 2"/>
          <p:cNvSpPr>
            <a:spLocks noGrp="1"/>
          </p:cNvSpPr>
          <p:nvPr>
            <p:ph type="body" idx="1"/>
          </p:nvPr>
        </p:nvSpPr>
        <p:spPr>
          <a:xfrm>
            <a:off x="1187623" y="2906713"/>
            <a:ext cx="730708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9" name="Slide Number Placeholder 5"/>
          <p:cNvSpPr>
            <a:spLocks noGrp="1"/>
          </p:cNvSpPr>
          <p:nvPr>
            <p:ph type="sldNum" sz="quarter" idx="12"/>
          </p:nvPr>
        </p:nvSpPr>
        <p:spPr>
          <a:xfrm>
            <a:off x="6562664" y="6446504"/>
            <a:ext cx="1115144" cy="365125"/>
          </a:xfrm>
        </p:spPr>
        <p:txBody>
          <a:bodyPr/>
          <a:lstStyle>
            <a:lvl1pPr>
              <a:defRPr>
                <a:solidFill>
                  <a:schemeClr val="tx1"/>
                </a:solidFill>
              </a:defRPr>
            </a:lvl1pPr>
          </a:lstStyle>
          <a:p>
            <a:fld id="{C238F03A-58E1-4ECA-9024-348A9A81A53D}" type="slidenum">
              <a:rPr lang="en-US" smtClean="0"/>
              <a:pPr/>
              <a:t>‹N°›</a:t>
            </a:fld>
            <a:endParaRPr lang="en-US" dirty="0"/>
          </a:p>
        </p:txBody>
      </p:sp>
      <p:pic>
        <p:nvPicPr>
          <p:cNvPr id="5" name="Image 4"/>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8532440" y="6236601"/>
            <a:ext cx="504056" cy="575029"/>
          </a:xfrm>
          <a:prstGeom prst="rect">
            <a:avLst/>
          </a:prstGeom>
        </p:spPr>
      </p:pic>
      <p:pic>
        <p:nvPicPr>
          <p:cNvPr id="6" name="Image 5"/>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7956376" y="6471564"/>
            <a:ext cx="504056" cy="340065"/>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1187624" y="1600200"/>
            <a:ext cx="367240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Content Placeholder 3"/>
          <p:cNvSpPr>
            <a:spLocks noGrp="1"/>
          </p:cNvSpPr>
          <p:nvPr>
            <p:ph sz="half" idx="2"/>
          </p:nvPr>
        </p:nvSpPr>
        <p:spPr>
          <a:xfrm>
            <a:off x="5076056" y="1600200"/>
            <a:ext cx="367240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10" name="Slide Number Placeholder 5"/>
          <p:cNvSpPr>
            <a:spLocks noGrp="1"/>
          </p:cNvSpPr>
          <p:nvPr>
            <p:ph type="sldNum" sz="quarter" idx="12"/>
          </p:nvPr>
        </p:nvSpPr>
        <p:spPr>
          <a:xfrm>
            <a:off x="6562664" y="6446504"/>
            <a:ext cx="1115144" cy="365125"/>
          </a:xfrm>
        </p:spPr>
        <p:txBody>
          <a:bodyPr/>
          <a:lstStyle>
            <a:lvl1pPr>
              <a:defRPr>
                <a:solidFill>
                  <a:schemeClr val="tx1"/>
                </a:solidFill>
              </a:defRPr>
            </a:lvl1pPr>
          </a:lstStyle>
          <a:p>
            <a:fld id="{C238F03A-58E1-4ECA-9024-348A9A81A53D}" type="slidenum">
              <a:rPr lang="en-US" smtClean="0"/>
              <a:pPr/>
              <a:t>‹N°›</a:t>
            </a:fld>
            <a:endParaRPr lang="en-US" dirty="0"/>
          </a:p>
        </p:txBody>
      </p:sp>
      <p:pic>
        <p:nvPicPr>
          <p:cNvPr id="6" name="Image 5"/>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8532440" y="6236601"/>
            <a:ext cx="504056" cy="575029"/>
          </a:xfrm>
          <a:prstGeom prst="rect">
            <a:avLst/>
          </a:prstGeom>
        </p:spPr>
      </p:pic>
      <p:pic>
        <p:nvPicPr>
          <p:cNvPr id="7" name="Image 6"/>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7956376" y="6471564"/>
            <a:ext cx="504056" cy="340065"/>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6562664" y="6446504"/>
            <a:ext cx="1115144" cy="365125"/>
          </a:xfrm>
        </p:spPr>
        <p:txBody>
          <a:bodyPr/>
          <a:lstStyle>
            <a:lvl1pPr>
              <a:defRPr>
                <a:solidFill>
                  <a:schemeClr val="tx1"/>
                </a:solidFill>
              </a:defRPr>
            </a:lvl1pPr>
          </a:lstStyle>
          <a:p>
            <a:fld id="{C238F03A-58E1-4ECA-9024-348A9A81A53D}" type="slidenum">
              <a:rPr lang="en-US" smtClean="0"/>
              <a:pPr/>
              <a:t>‹N°›</a:t>
            </a:fld>
            <a:endParaRPr lang="en-US" dirty="0"/>
          </a:p>
        </p:txBody>
      </p:sp>
      <p:pic>
        <p:nvPicPr>
          <p:cNvPr id="3" name="Image 2"/>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8532440" y="6236601"/>
            <a:ext cx="504056" cy="575029"/>
          </a:xfrm>
          <a:prstGeom prst="rect">
            <a:avLst/>
          </a:prstGeom>
        </p:spPr>
      </p:pic>
      <p:pic>
        <p:nvPicPr>
          <p:cNvPr id="4" name="Image 3"/>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7956376" y="6471564"/>
            <a:ext cx="504056" cy="340065"/>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6F1548-A370-498C-A14B-E715C2319CD9}" type="datetimeFigureOut">
              <a:rPr lang="en-US" smtClean="0"/>
              <a:pPr/>
              <a:t>12/14/2015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grpSp>
        <p:nvGrpSpPr>
          <p:cNvPr id="33" name="Group 32"/>
          <p:cNvGrpSpPr/>
          <p:nvPr/>
        </p:nvGrpSpPr>
        <p:grpSpPr>
          <a:xfrm>
            <a:off x="0" y="0"/>
            <a:ext cx="9634836" cy="6858002"/>
            <a:chOff x="0" y="0"/>
            <a:chExt cx="9634836" cy="6858002"/>
          </a:xfrm>
        </p:grpSpPr>
        <p:sp>
          <p:nvSpPr>
            <p:cNvPr id="8" name="Rectangle 7"/>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p:cNvSpPr>
            <p:nvPr userDrawn="1"/>
          </p:nvSpPr>
          <p:spPr bwMode="auto">
            <a:xfrm rot="5400000">
              <a:off x="5169503" y="2883506"/>
              <a:ext cx="2060851" cy="5888142"/>
            </a:xfrm>
            <a:custGeom>
              <a:avLst/>
              <a:gdLst/>
              <a:ahLst/>
              <a:cxnLst>
                <a:cxn ang="0">
                  <a:pos x="0" y="0"/>
                </a:cxn>
                <a:cxn ang="0">
                  <a:pos x="1432" y="0"/>
                </a:cxn>
                <a:cxn ang="0">
                  <a:pos x="1432" y="3492"/>
                </a:cxn>
                <a:cxn ang="0">
                  <a:pos x="1419" y="3252"/>
                </a:cxn>
                <a:cxn ang="0">
                  <a:pos x="1406" y="3024"/>
                </a:cxn>
                <a:cxn ang="0">
                  <a:pos x="1393" y="2807"/>
                </a:cxn>
                <a:cxn ang="0">
                  <a:pos x="1379" y="2601"/>
                </a:cxn>
                <a:cxn ang="0">
                  <a:pos x="1364" y="2407"/>
                </a:cxn>
                <a:cxn ang="0">
                  <a:pos x="1348" y="2222"/>
                </a:cxn>
                <a:cxn ang="0">
                  <a:pos x="1330" y="2047"/>
                </a:cxn>
                <a:cxn ang="0">
                  <a:pos x="1311" y="1881"/>
                </a:cxn>
                <a:cxn ang="0">
                  <a:pos x="1291" y="1726"/>
                </a:cxn>
                <a:cxn ang="0">
                  <a:pos x="1268" y="1580"/>
                </a:cxn>
                <a:cxn ang="0">
                  <a:pos x="1245" y="1442"/>
                </a:cxn>
                <a:cxn ang="0">
                  <a:pos x="1218" y="1313"/>
                </a:cxn>
                <a:cxn ang="0">
                  <a:pos x="1190" y="1192"/>
                </a:cxn>
                <a:cxn ang="0">
                  <a:pos x="1158" y="1078"/>
                </a:cxn>
                <a:cxn ang="0">
                  <a:pos x="1125" y="973"/>
                </a:cxn>
                <a:cxn ang="0">
                  <a:pos x="1089" y="873"/>
                </a:cxn>
                <a:cxn ang="0">
                  <a:pos x="1049" y="781"/>
                </a:cxn>
                <a:cxn ang="0">
                  <a:pos x="1007" y="696"/>
                </a:cxn>
                <a:cxn ang="0">
                  <a:pos x="962" y="617"/>
                </a:cxn>
                <a:cxn ang="0">
                  <a:pos x="913" y="544"/>
                </a:cxn>
                <a:cxn ang="0">
                  <a:pos x="860" y="475"/>
                </a:cxn>
                <a:cxn ang="0">
                  <a:pos x="804" y="413"/>
                </a:cxn>
                <a:cxn ang="0">
                  <a:pos x="744" y="354"/>
                </a:cxn>
                <a:cxn ang="0">
                  <a:pos x="680" y="301"/>
                </a:cxn>
                <a:cxn ang="0">
                  <a:pos x="611" y="252"/>
                </a:cxn>
                <a:cxn ang="0">
                  <a:pos x="539" y="206"/>
                </a:cxn>
                <a:cxn ang="0">
                  <a:pos x="461" y="165"/>
                </a:cxn>
                <a:cxn ang="0">
                  <a:pos x="379" y="128"/>
                </a:cxn>
                <a:cxn ang="0">
                  <a:pos x="292" y="92"/>
                </a:cxn>
                <a:cxn ang="0">
                  <a:pos x="200" y="59"/>
                </a:cxn>
                <a:cxn ang="0">
                  <a:pos x="103" y="28"/>
                </a:cxn>
                <a:cxn ang="0">
                  <a:pos x="0" y="0"/>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rgbClr val="6699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userDrawn="1"/>
          </p:nvSpPr>
          <p:spPr bwMode="auto">
            <a:xfrm rot="12108198">
              <a:off x="4605636" y="519298"/>
              <a:ext cx="5029200" cy="762000"/>
            </a:xfrm>
            <a:custGeom>
              <a:avLst/>
              <a:gdLst/>
              <a:ahLst/>
              <a:cxnLst>
                <a:cxn ang="0">
                  <a:pos x="17264" y="180"/>
                </a:cxn>
                <a:cxn ang="0">
                  <a:pos x="16706" y="689"/>
                </a:cxn>
                <a:cxn ang="0">
                  <a:pos x="15959" y="1141"/>
                </a:cxn>
                <a:cxn ang="0">
                  <a:pos x="15050" y="1535"/>
                </a:cxn>
                <a:cxn ang="0">
                  <a:pos x="14003" y="1871"/>
                </a:cxn>
                <a:cxn ang="0">
                  <a:pos x="12844" y="2151"/>
                </a:cxn>
                <a:cxn ang="0">
                  <a:pos x="11599" y="2374"/>
                </a:cxn>
                <a:cxn ang="0">
                  <a:pos x="10294" y="2540"/>
                </a:cxn>
                <a:cxn ang="0">
                  <a:pos x="8951" y="2649"/>
                </a:cxn>
                <a:cxn ang="0">
                  <a:pos x="7599" y="2704"/>
                </a:cxn>
                <a:cxn ang="0">
                  <a:pos x="6264" y="2702"/>
                </a:cxn>
                <a:cxn ang="0">
                  <a:pos x="4968" y="2645"/>
                </a:cxn>
                <a:cxn ang="0">
                  <a:pos x="3740" y="2534"/>
                </a:cxn>
                <a:cxn ang="0">
                  <a:pos x="2603" y="2367"/>
                </a:cxn>
                <a:cxn ang="0">
                  <a:pos x="1584" y="2147"/>
                </a:cxn>
                <a:cxn ang="0">
                  <a:pos x="708" y="1871"/>
                </a:cxn>
                <a:cxn ang="0">
                  <a:pos x="0" y="1543"/>
                </a:cxn>
                <a:cxn ang="0">
                  <a:pos x="341" y="1635"/>
                </a:cxn>
                <a:cxn ang="0">
                  <a:pos x="1155" y="1920"/>
                </a:cxn>
                <a:cxn ang="0">
                  <a:pos x="2121" y="2151"/>
                </a:cxn>
                <a:cxn ang="0">
                  <a:pos x="3215" y="2331"/>
                </a:cxn>
                <a:cxn ang="0">
                  <a:pos x="4413" y="2457"/>
                </a:cxn>
                <a:cxn ang="0">
                  <a:pos x="5686" y="2531"/>
                </a:cxn>
                <a:cxn ang="0">
                  <a:pos x="7011" y="2550"/>
                </a:cxn>
                <a:cxn ang="0">
                  <a:pos x="8361" y="2515"/>
                </a:cxn>
                <a:cxn ang="0">
                  <a:pos x="9712" y="2426"/>
                </a:cxn>
                <a:cxn ang="0">
                  <a:pos x="11037" y="2283"/>
                </a:cxn>
                <a:cxn ang="0">
                  <a:pos x="12311" y="2084"/>
                </a:cxn>
                <a:cxn ang="0">
                  <a:pos x="13509" y="1831"/>
                </a:cxn>
                <a:cxn ang="0">
                  <a:pos x="14604" y="1522"/>
                </a:cxn>
                <a:cxn ang="0">
                  <a:pos x="15571" y="1158"/>
                </a:cxn>
                <a:cxn ang="0">
                  <a:pos x="16386" y="737"/>
                </a:cxn>
                <a:cxn ang="0">
                  <a:pos x="17021" y="260"/>
                </a:cxn>
              </a:cxnLst>
              <a:rect l="0" t="0" r="r" b="b"/>
              <a:pathLst>
                <a:path w="17264" h="2710">
                  <a:moveTo>
                    <a:pt x="17264" y="0"/>
                  </a:moveTo>
                  <a:lnTo>
                    <a:pt x="17264" y="180"/>
                  </a:lnTo>
                  <a:lnTo>
                    <a:pt x="17010" y="442"/>
                  </a:lnTo>
                  <a:lnTo>
                    <a:pt x="16706" y="689"/>
                  </a:lnTo>
                  <a:lnTo>
                    <a:pt x="16354" y="923"/>
                  </a:lnTo>
                  <a:lnTo>
                    <a:pt x="15959" y="1141"/>
                  </a:lnTo>
                  <a:lnTo>
                    <a:pt x="15524" y="1345"/>
                  </a:lnTo>
                  <a:lnTo>
                    <a:pt x="15050" y="1535"/>
                  </a:lnTo>
                  <a:lnTo>
                    <a:pt x="14543" y="1710"/>
                  </a:lnTo>
                  <a:lnTo>
                    <a:pt x="14003" y="1871"/>
                  </a:lnTo>
                  <a:lnTo>
                    <a:pt x="13437" y="2018"/>
                  </a:lnTo>
                  <a:lnTo>
                    <a:pt x="12844" y="2151"/>
                  </a:lnTo>
                  <a:lnTo>
                    <a:pt x="12232" y="2269"/>
                  </a:lnTo>
                  <a:lnTo>
                    <a:pt x="11599" y="2374"/>
                  </a:lnTo>
                  <a:lnTo>
                    <a:pt x="10952" y="2464"/>
                  </a:lnTo>
                  <a:lnTo>
                    <a:pt x="10294" y="2540"/>
                  </a:lnTo>
                  <a:lnTo>
                    <a:pt x="9625" y="2602"/>
                  </a:lnTo>
                  <a:lnTo>
                    <a:pt x="8951" y="2649"/>
                  </a:lnTo>
                  <a:lnTo>
                    <a:pt x="8275" y="2684"/>
                  </a:lnTo>
                  <a:lnTo>
                    <a:pt x="7599" y="2704"/>
                  </a:lnTo>
                  <a:lnTo>
                    <a:pt x="6928" y="2710"/>
                  </a:lnTo>
                  <a:lnTo>
                    <a:pt x="6264" y="2702"/>
                  </a:lnTo>
                  <a:lnTo>
                    <a:pt x="5609" y="2681"/>
                  </a:lnTo>
                  <a:lnTo>
                    <a:pt x="4968" y="2645"/>
                  </a:lnTo>
                  <a:lnTo>
                    <a:pt x="4344" y="2597"/>
                  </a:lnTo>
                  <a:lnTo>
                    <a:pt x="3740" y="2534"/>
                  </a:lnTo>
                  <a:lnTo>
                    <a:pt x="3158" y="2457"/>
                  </a:lnTo>
                  <a:lnTo>
                    <a:pt x="2603" y="2367"/>
                  </a:lnTo>
                  <a:lnTo>
                    <a:pt x="2077" y="2264"/>
                  </a:lnTo>
                  <a:lnTo>
                    <a:pt x="1584" y="2147"/>
                  </a:lnTo>
                  <a:lnTo>
                    <a:pt x="1126" y="2016"/>
                  </a:lnTo>
                  <a:lnTo>
                    <a:pt x="708" y="1871"/>
                  </a:lnTo>
                  <a:lnTo>
                    <a:pt x="331" y="1714"/>
                  </a:lnTo>
                  <a:lnTo>
                    <a:pt x="0" y="1543"/>
                  </a:lnTo>
                  <a:lnTo>
                    <a:pt x="0" y="1474"/>
                  </a:lnTo>
                  <a:lnTo>
                    <a:pt x="341" y="1635"/>
                  </a:lnTo>
                  <a:lnTo>
                    <a:pt x="727" y="1784"/>
                  </a:lnTo>
                  <a:lnTo>
                    <a:pt x="1155" y="1920"/>
                  </a:lnTo>
                  <a:lnTo>
                    <a:pt x="1621" y="2042"/>
                  </a:lnTo>
                  <a:lnTo>
                    <a:pt x="2121" y="2151"/>
                  </a:lnTo>
                  <a:lnTo>
                    <a:pt x="2654" y="2249"/>
                  </a:lnTo>
                  <a:lnTo>
                    <a:pt x="3215" y="2331"/>
                  </a:lnTo>
                  <a:lnTo>
                    <a:pt x="3803" y="2401"/>
                  </a:lnTo>
                  <a:lnTo>
                    <a:pt x="4413" y="2457"/>
                  </a:lnTo>
                  <a:lnTo>
                    <a:pt x="5041" y="2500"/>
                  </a:lnTo>
                  <a:lnTo>
                    <a:pt x="5686" y="2531"/>
                  </a:lnTo>
                  <a:lnTo>
                    <a:pt x="6343" y="2547"/>
                  </a:lnTo>
                  <a:lnTo>
                    <a:pt x="7011" y="2550"/>
                  </a:lnTo>
                  <a:lnTo>
                    <a:pt x="7685" y="2539"/>
                  </a:lnTo>
                  <a:lnTo>
                    <a:pt x="8361" y="2515"/>
                  </a:lnTo>
                  <a:lnTo>
                    <a:pt x="9039" y="2478"/>
                  </a:lnTo>
                  <a:lnTo>
                    <a:pt x="9712" y="2426"/>
                  </a:lnTo>
                  <a:lnTo>
                    <a:pt x="10379" y="2361"/>
                  </a:lnTo>
                  <a:lnTo>
                    <a:pt x="11037" y="2283"/>
                  </a:lnTo>
                  <a:lnTo>
                    <a:pt x="11682" y="2190"/>
                  </a:lnTo>
                  <a:lnTo>
                    <a:pt x="12311" y="2084"/>
                  </a:lnTo>
                  <a:lnTo>
                    <a:pt x="12921" y="1964"/>
                  </a:lnTo>
                  <a:lnTo>
                    <a:pt x="13509" y="1831"/>
                  </a:lnTo>
                  <a:lnTo>
                    <a:pt x="14070" y="1683"/>
                  </a:lnTo>
                  <a:lnTo>
                    <a:pt x="14604" y="1522"/>
                  </a:lnTo>
                  <a:lnTo>
                    <a:pt x="15105" y="1347"/>
                  </a:lnTo>
                  <a:lnTo>
                    <a:pt x="15571" y="1158"/>
                  </a:lnTo>
                  <a:lnTo>
                    <a:pt x="15999" y="954"/>
                  </a:lnTo>
                  <a:lnTo>
                    <a:pt x="16386" y="737"/>
                  </a:lnTo>
                  <a:lnTo>
                    <a:pt x="16728" y="506"/>
                  </a:lnTo>
                  <a:lnTo>
                    <a:pt x="17021" y="260"/>
                  </a:lnTo>
                  <a:lnTo>
                    <a:pt x="17264" y="0"/>
                  </a:lnTo>
                  <a:close/>
                </a:path>
              </a:pathLst>
            </a:custGeom>
            <a:gradFill flip="none" rotWithShape="1">
              <a:gsLst>
                <a:gs pos="0">
                  <a:schemeClr val="bg1">
                    <a:alpha val="0"/>
                  </a:schemeClr>
                </a:gs>
                <a:gs pos="50000">
                  <a:schemeClr val="accent2"/>
                </a:gs>
                <a:gs pos="100000">
                  <a:schemeClr val="bg1">
                    <a:alpha val="0"/>
                  </a:scheme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 name="Slide Number Placeholder 5"/>
          <p:cNvSpPr>
            <a:spLocks noGrp="1"/>
          </p:cNvSpPr>
          <p:nvPr>
            <p:ph type="sldNum" sz="quarter" idx="4"/>
          </p:nvPr>
        </p:nvSpPr>
        <p:spPr>
          <a:xfrm>
            <a:off x="6562664" y="6446504"/>
            <a:ext cx="1115144" cy="365125"/>
          </a:xfrm>
          <a:prstGeom prst="rect">
            <a:avLst/>
          </a:prstGeom>
        </p:spPr>
        <p:txBody>
          <a:bodyPr vert="horz" lIns="91440" tIns="45720" rIns="91440" bIns="45720" rtlCol="0" anchor="ctr"/>
          <a:lstStyle>
            <a:lvl1pPr algn="r">
              <a:defRPr sz="1200">
                <a:solidFill>
                  <a:schemeClr val="tx1"/>
                </a:solidFill>
              </a:defRPr>
            </a:lvl1pPr>
          </a:lstStyle>
          <a:p>
            <a:fld id="{C238F03A-58E1-4ECA-9024-348A9A81A53D}" type="slidenum">
              <a:rPr lang="en-US" smtClean="0"/>
              <a:pPr/>
              <a:t>‹N°›</a:t>
            </a:fld>
            <a:endParaRPr lang="en-US" dirty="0"/>
          </a:p>
        </p:txBody>
      </p:sp>
      <p:sp>
        <p:nvSpPr>
          <p:cNvPr id="2" name="Title Placeholder 1"/>
          <p:cNvSpPr>
            <a:spLocks noGrp="1"/>
          </p:cNvSpPr>
          <p:nvPr>
            <p:ph type="title"/>
          </p:nvPr>
        </p:nvSpPr>
        <p:spPr>
          <a:xfrm>
            <a:off x="1155408" y="274638"/>
            <a:ext cx="7531391" cy="1143000"/>
          </a:xfrm>
          <a:prstGeom prst="rect">
            <a:avLst/>
          </a:prstGeom>
        </p:spPr>
        <p:txBody>
          <a:bodyPr vert="horz" lIns="91440" tIns="45720" rIns="91440" bIns="45720" rtlCol="0" anchor="ctr">
            <a:normAutofit/>
          </a:bodyPr>
          <a:lstStyle/>
          <a:p>
            <a:r>
              <a:rPr lang="fr-FR" dirty="0" smtClean="0"/>
              <a:t>Modifiez le style du titre</a:t>
            </a:r>
            <a:endParaRPr lang="en-US" dirty="0"/>
          </a:p>
        </p:txBody>
      </p:sp>
      <p:sp>
        <p:nvSpPr>
          <p:cNvPr id="3" name="Text Placeholder 2"/>
          <p:cNvSpPr>
            <a:spLocks noGrp="1"/>
          </p:cNvSpPr>
          <p:nvPr>
            <p:ph type="body" idx="1"/>
          </p:nvPr>
        </p:nvSpPr>
        <p:spPr>
          <a:xfrm>
            <a:off x="1155408" y="1600200"/>
            <a:ext cx="7531391" cy="4525963"/>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pic>
        <p:nvPicPr>
          <p:cNvPr id="25" name="Image 24"/>
          <p:cNvPicPr>
            <a:picLocks noChangeAspect="1"/>
          </p:cNvPicPr>
          <p:nvPr userDrawn="1"/>
        </p:nvPicPr>
        <p:blipFill>
          <a:blip r:embed="rId7" cstate="print">
            <a:extLst>
              <a:ext uri="{28A0092B-C50C-407E-A947-70E740481C1C}">
                <a14:useLocalDpi xmlns="" xmlns:a14="http://schemas.microsoft.com/office/drawing/2010/main" val="0"/>
              </a:ext>
            </a:extLst>
          </a:blip>
          <a:stretch>
            <a:fillRect/>
          </a:stretch>
        </p:blipFill>
        <p:spPr>
          <a:xfrm>
            <a:off x="-36512" y="0"/>
            <a:ext cx="1158722" cy="6876000"/>
          </a:xfrm>
          <a:prstGeom prst="rect">
            <a:avLst/>
          </a:prstGeom>
        </p:spPr>
      </p:pic>
      <p:sp>
        <p:nvSpPr>
          <p:cNvPr id="16" name="Date Placeholder 3"/>
          <p:cNvSpPr txBox="1">
            <a:spLocks/>
          </p:cNvSpPr>
          <p:nvPr userDrawn="1"/>
        </p:nvSpPr>
        <p:spPr>
          <a:xfrm>
            <a:off x="710208" y="6446504"/>
            <a:ext cx="1125488" cy="365125"/>
          </a:xfrm>
          <a:prstGeom prst="rect">
            <a:avLst/>
          </a:prstGeom>
        </p:spPr>
        <p:txBody>
          <a:bodyPr/>
          <a:lstStyle>
            <a:defPPr>
              <a:defRPr lang="en-US"/>
            </a:defPPr>
            <a:lvl1pPr marL="0" algn="l" defTabSz="914400" rtl="0" eaLnBrk="1" latinLnBrk="0" hangingPunct="1">
              <a:defRPr sz="900" i="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mtClean="0">
                <a:solidFill>
                  <a:schemeClr val="bg1">
                    <a:lumMod val="50000"/>
                  </a:schemeClr>
                </a:solidFill>
              </a:rPr>
              <a:t>14 décembre 2015</a:t>
            </a:r>
            <a:endParaRPr lang="en-US" dirty="0">
              <a:solidFill>
                <a:schemeClr val="bg1">
                  <a:lumMod val="50000"/>
                </a:schemeClr>
              </a:solidFill>
            </a:endParaRPr>
          </a:p>
        </p:txBody>
      </p:sp>
      <p:sp>
        <p:nvSpPr>
          <p:cNvPr id="17" name="Footer Placeholder 4"/>
          <p:cNvSpPr txBox="1">
            <a:spLocks/>
          </p:cNvSpPr>
          <p:nvPr userDrawn="1"/>
        </p:nvSpPr>
        <p:spPr>
          <a:xfrm>
            <a:off x="1979712" y="6446504"/>
            <a:ext cx="4392488" cy="365125"/>
          </a:xfrm>
          <a:prstGeom prst="rect">
            <a:avLst/>
          </a:prstGeom>
        </p:spPr>
        <p:txBody>
          <a:bodyPr/>
          <a:lstStyle>
            <a:defPPr>
              <a:defRPr lang="en-US"/>
            </a:defPPr>
            <a:lvl1pPr marL="0" algn="l" defTabSz="914400" rtl="0" eaLnBrk="1" latinLnBrk="0" hangingPunct="1">
              <a:defRPr sz="1000" i="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b="1" smtClean="0">
                <a:solidFill>
                  <a:schemeClr val="bg1">
                    <a:lumMod val="50000"/>
                  </a:schemeClr>
                </a:solidFill>
              </a:rPr>
              <a:t>P</a:t>
            </a:r>
            <a:r>
              <a:rPr lang="fr-FR" smtClean="0">
                <a:solidFill>
                  <a:schemeClr val="bg1">
                    <a:lumMod val="50000"/>
                  </a:schemeClr>
                </a:solidFill>
              </a:rPr>
              <a:t>lan</a:t>
            </a:r>
            <a:r>
              <a:rPr lang="fr-FR" b="1" smtClean="0">
                <a:solidFill>
                  <a:schemeClr val="bg1">
                    <a:lumMod val="50000"/>
                  </a:schemeClr>
                </a:solidFill>
              </a:rPr>
              <a:t> r</a:t>
            </a:r>
            <a:r>
              <a:rPr lang="fr-FR" smtClean="0">
                <a:solidFill>
                  <a:schemeClr val="bg1">
                    <a:lumMod val="50000"/>
                  </a:schemeClr>
                </a:solidFill>
              </a:rPr>
              <a:t>égional</a:t>
            </a:r>
            <a:r>
              <a:rPr lang="fr-FR" b="1" smtClean="0">
                <a:solidFill>
                  <a:schemeClr val="bg1">
                    <a:lumMod val="50000"/>
                  </a:schemeClr>
                </a:solidFill>
              </a:rPr>
              <a:t> </a:t>
            </a:r>
            <a:r>
              <a:rPr lang="fr-FR" smtClean="0">
                <a:solidFill>
                  <a:schemeClr val="bg1">
                    <a:lumMod val="50000"/>
                  </a:schemeClr>
                </a:solidFill>
              </a:rPr>
              <a:t>de</a:t>
            </a:r>
            <a:r>
              <a:rPr lang="fr-FR" b="1" smtClean="0">
                <a:solidFill>
                  <a:schemeClr val="bg1">
                    <a:lumMod val="50000"/>
                  </a:schemeClr>
                </a:solidFill>
              </a:rPr>
              <a:t> d</a:t>
            </a:r>
            <a:r>
              <a:rPr lang="fr-FR" smtClean="0">
                <a:solidFill>
                  <a:schemeClr val="bg1">
                    <a:lumMod val="50000"/>
                  </a:schemeClr>
                </a:solidFill>
              </a:rPr>
              <a:t>éveloppement</a:t>
            </a:r>
            <a:r>
              <a:rPr lang="fr-FR" b="1" smtClean="0">
                <a:solidFill>
                  <a:schemeClr val="bg1">
                    <a:lumMod val="50000"/>
                  </a:schemeClr>
                </a:solidFill>
              </a:rPr>
              <a:t> </a:t>
            </a:r>
            <a:r>
              <a:rPr lang="fr-FR" smtClean="0">
                <a:solidFill>
                  <a:schemeClr val="bg1">
                    <a:lumMod val="50000"/>
                  </a:schemeClr>
                </a:solidFill>
              </a:rPr>
              <a:t>des</a:t>
            </a:r>
            <a:r>
              <a:rPr lang="fr-FR" b="1" smtClean="0">
                <a:solidFill>
                  <a:schemeClr val="bg1">
                    <a:lumMod val="50000"/>
                  </a:schemeClr>
                </a:solidFill>
              </a:rPr>
              <a:t>  </a:t>
            </a:r>
            <a:r>
              <a:rPr lang="fr-FR" sz="900" b="1" smtClean="0">
                <a:solidFill>
                  <a:schemeClr val="bg1">
                    <a:lumMod val="50000"/>
                  </a:schemeClr>
                </a:solidFill>
              </a:rPr>
              <a:t>C</a:t>
            </a:r>
            <a:r>
              <a:rPr lang="fr-FR" sz="900" smtClean="0">
                <a:solidFill>
                  <a:schemeClr val="bg1">
                    <a:lumMod val="50000"/>
                  </a:schemeClr>
                </a:solidFill>
              </a:rPr>
              <a:t>ircuits </a:t>
            </a:r>
            <a:r>
              <a:rPr lang="fr-FR" sz="900" b="1" smtClean="0">
                <a:solidFill>
                  <a:schemeClr val="bg1">
                    <a:lumMod val="50000"/>
                  </a:schemeClr>
                </a:solidFill>
              </a:rPr>
              <a:t>C</a:t>
            </a:r>
            <a:r>
              <a:rPr lang="fr-FR" sz="900" smtClean="0">
                <a:solidFill>
                  <a:schemeClr val="bg1">
                    <a:lumMod val="50000"/>
                  </a:schemeClr>
                </a:solidFill>
              </a:rPr>
              <a:t>ourts </a:t>
            </a:r>
          </a:p>
          <a:p>
            <a:pPr algn="ctr"/>
            <a:r>
              <a:rPr lang="fr-FR" sz="900" smtClean="0">
                <a:solidFill>
                  <a:schemeClr val="bg1">
                    <a:lumMod val="50000"/>
                  </a:schemeClr>
                </a:solidFill>
              </a:rPr>
              <a:t>et de l’</a:t>
            </a:r>
            <a:r>
              <a:rPr lang="fr-FR" sz="900" b="1" smtClean="0">
                <a:solidFill>
                  <a:schemeClr val="bg1">
                    <a:lumMod val="50000"/>
                  </a:schemeClr>
                </a:solidFill>
              </a:rPr>
              <a:t>É</a:t>
            </a:r>
            <a:r>
              <a:rPr lang="fr-FR" sz="900" smtClean="0">
                <a:solidFill>
                  <a:schemeClr val="bg1">
                    <a:lumMod val="50000"/>
                  </a:schemeClr>
                </a:solidFill>
              </a:rPr>
              <a:t>conomie </a:t>
            </a:r>
            <a:r>
              <a:rPr lang="fr-FR" sz="900" b="1" smtClean="0">
                <a:solidFill>
                  <a:schemeClr val="bg1">
                    <a:lumMod val="50000"/>
                  </a:schemeClr>
                </a:solidFill>
              </a:rPr>
              <a:t>A</a:t>
            </a:r>
            <a:r>
              <a:rPr lang="fr-FR" sz="900" smtClean="0">
                <a:solidFill>
                  <a:schemeClr val="bg1">
                    <a:lumMod val="50000"/>
                  </a:schemeClr>
                </a:solidFill>
              </a:rPr>
              <a:t>limentaire de </a:t>
            </a:r>
            <a:r>
              <a:rPr lang="fr-FR" sz="900" b="1" smtClean="0">
                <a:solidFill>
                  <a:schemeClr val="bg1">
                    <a:lumMod val="50000"/>
                  </a:schemeClr>
                </a:solidFill>
              </a:rPr>
              <a:t>P</a:t>
            </a:r>
            <a:r>
              <a:rPr lang="fr-FR" sz="900" smtClean="0">
                <a:solidFill>
                  <a:schemeClr val="bg1">
                    <a:lumMod val="50000"/>
                  </a:schemeClr>
                </a:solidFill>
              </a:rPr>
              <a:t>roximité</a:t>
            </a:r>
            <a:endParaRPr lang="en-US" sz="900" dirty="0">
              <a:solidFill>
                <a:schemeClr val="bg1">
                  <a:lumMod val="50000"/>
                </a:scheme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5" r:id="rId5"/>
  </p:sldLayoutIdLst>
  <p:timing>
    <p:tnLst>
      <p:par>
        <p:cTn id="1" dur="indefinite" restart="never" nodeType="tmRoot"/>
      </p:par>
    </p:tnLst>
  </p:timing>
  <p:txStyles>
    <p:titleStyle>
      <a:lvl1pPr algn="l" defTabSz="914400" rtl="0" eaLnBrk="1" latinLnBrk="0" hangingPunct="1">
        <a:spcBef>
          <a:spcPct val="0"/>
        </a:spcBef>
        <a:buNone/>
        <a:defRPr sz="4000" kern="1200">
          <a:solidFill>
            <a:schemeClr val="accent2">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57582" y="980728"/>
            <a:ext cx="6644025" cy="3785652"/>
          </a:xfrm>
        </p:spPr>
        <p:txBody>
          <a:bodyPr/>
          <a:lstStyle/>
          <a:p>
            <a:r>
              <a:rPr lang="fr-FR" sz="4800" b="1" noProof="1" smtClean="0">
                <a:solidFill>
                  <a:srgbClr val="DC2C00"/>
                </a:solidFill>
              </a:rPr>
              <a:t>Plan régional de développement des Circuits courts et de l’Economie Alimentaire de Proximité</a:t>
            </a:r>
            <a:endParaRPr lang="fr-FR" sz="4800" b="1" noProof="1">
              <a:solidFill>
                <a:srgbClr val="DC2C00"/>
              </a:solidFill>
            </a:endParaRPr>
          </a:p>
        </p:txBody>
      </p:sp>
      <p:pic>
        <p:nvPicPr>
          <p:cNvPr id="7" name="Picture 6"/>
          <p:cNvPicPr/>
          <p:nvPr/>
        </p:nvPicPr>
        <p:blipFill>
          <a:blip r:embed="rId3" cstate="print"/>
          <a:stretch/>
        </p:blipFill>
        <p:spPr>
          <a:xfrm>
            <a:off x="2227094" y="5254978"/>
            <a:ext cx="1120770" cy="557374"/>
          </a:xfrm>
          <a:prstGeom prst="rect">
            <a:avLst/>
          </a:prstGeom>
          <a:ln>
            <a:noFill/>
          </a:ln>
        </p:spPr>
      </p:pic>
      <p:pic>
        <p:nvPicPr>
          <p:cNvPr id="8" name="Picture 15"/>
          <p:cNvPicPr/>
          <p:nvPr/>
        </p:nvPicPr>
        <p:blipFill>
          <a:blip r:embed="rId4" cstate="print"/>
          <a:stretch/>
        </p:blipFill>
        <p:spPr>
          <a:xfrm>
            <a:off x="3631286" y="5161123"/>
            <a:ext cx="580674" cy="745085"/>
          </a:xfrm>
          <a:prstGeom prst="rect">
            <a:avLst/>
          </a:prstGeom>
          <a:ln>
            <a:noFill/>
          </a:ln>
        </p:spPr>
      </p:pic>
      <p:pic>
        <p:nvPicPr>
          <p:cNvPr id="1028"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457830" y="5216186"/>
            <a:ext cx="906258" cy="6349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Image 8"/>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6846441" y="5105924"/>
            <a:ext cx="749895" cy="855483"/>
          </a:xfrm>
          <a:prstGeom prst="rect">
            <a:avLst/>
          </a:prstGeom>
        </p:spPr>
      </p:pic>
      <p:pic>
        <p:nvPicPr>
          <p:cNvPr id="10" name="Image 9"/>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5573774" y="5215753"/>
            <a:ext cx="942442" cy="63582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dirty="0" smtClean="0">
                <a:solidFill>
                  <a:srgbClr val="DC2C00"/>
                </a:solidFill>
              </a:rPr>
              <a:t>Une gamme complète produite sur le territoire </a:t>
            </a:r>
            <a:endParaRPr lang="fr-FR" sz="2800" dirty="0">
              <a:solidFill>
                <a:srgbClr val="DC2C00"/>
              </a:solidFill>
            </a:endParaRPr>
          </a:p>
        </p:txBody>
      </p:sp>
      <p:sp>
        <p:nvSpPr>
          <p:cNvPr id="3" name="Espace réservé du contenu 2"/>
          <p:cNvSpPr>
            <a:spLocks noGrp="1"/>
          </p:cNvSpPr>
          <p:nvPr>
            <p:ph idx="1"/>
          </p:nvPr>
        </p:nvSpPr>
        <p:spPr>
          <a:xfrm>
            <a:off x="1187624" y="1556792"/>
            <a:ext cx="7725544" cy="1756792"/>
          </a:xfrm>
        </p:spPr>
        <p:txBody>
          <a:bodyPr>
            <a:normAutofit/>
          </a:bodyPr>
          <a:lstStyle/>
          <a:p>
            <a:pPr algn="just">
              <a:buNone/>
            </a:pPr>
            <a:r>
              <a:rPr lang="fr-FR" sz="1600" b="1" i="1" dirty="0" smtClean="0">
                <a:solidFill>
                  <a:srgbClr val="669900"/>
                </a:solidFill>
              </a:rPr>
              <a:t>La gamme des produits en circuits courts sur le territoire permet d’approvisionner un magasin de producteurs. Selon les familles de produits et le dimensionnements du projet, une à deux exploitations permettrait d’y parvenir.</a:t>
            </a:r>
          </a:p>
          <a:p>
            <a:endParaRPr lang="fr-FR" sz="1600" b="1" i="1" dirty="0" smtClean="0">
              <a:solidFill>
                <a:srgbClr val="669900"/>
              </a:solidFill>
            </a:endParaRPr>
          </a:p>
          <a:p>
            <a:r>
              <a:rPr lang="fr-FR" sz="1600" dirty="0" smtClean="0"/>
              <a:t>Propositions de </a:t>
            </a:r>
            <a:r>
              <a:rPr lang="fr-FR" sz="1600" b="1" dirty="0" smtClean="0"/>
              <a:t>deux dimensionnements</a:t>
            </a:r>
          </a:p>
          <a:p>
            <a:pPr>
              <a:buNone/>
            </a:pPr>
            <a:r>
              <a:rPr lang="fr-FR" sz="1600" dirty="0" smtClean="0"/>
              <a:t> </a:t>
            </a:r>
          </a:p>
          <a:p>
            <a:endParaRPr lang="fr-FR" sz="1600" dirty="0" smtClean="0"/>
          </a:p>
          <a:p>
            <a:endParaRPr lang="fr-FR" sz="1600" dirty="0"/>
          </a:p>
        </p:txBody>
      </p:sp>
      <p:sp>
        <p:nvSpPr>
          <p:cNvPr id="6" name="ZoneTexte 5"/>
          <p:cNvSpPr txBox="1"/>
          <p:nvPr/>
        </p:nvSpPr>
        <p:spPr>
          <a:xfrm>
            <a:off x="3563888" y="3140968"/>
            <a:ext cx="2664296" cy="1846659"/>
          </a:xfrm>
          <a:prstGeom prst="rect">
            <a:avLst/>
          </a:prstGeom>
          <a:noFill/>
          <a:ln>
            <a:solidFill>
              <a:srgbClr val="FF6600"/>
            </a:solidFill>
          </a:ln>
        </p:spPr>
        <p:txBody>
          <a:bodyPr wrap="square" rtlCol="0">
            <a:spAutoFit/>
          </a:bodyPr>
          <a:lstStyle/>
          <a:p>
            <a:pPr algn="ctr"/>
            <a:r>
              <a:rPr lang="fr-FR" sz="1600" b="1" dirty="0" smtClean="0"/>
              <a:t>Dimensionnement : </a:t>
            </a:r>
          </a:p>
          <a:p>
            <a:pPr algn="ctr"/>
            <a:endParaRPr lang="fr-FR" sz="1600" dirty="0" smtClean="0"/>
          </a:p>
          <a:p>
            <a:pPr algn="ctr"/>
            <a:r>
              <a:rPr lang="fr-FR" sz="1600" dirty="0" smtClean="0"/>
              <a:t>Magasin type </a:t>
            </a:r>
            <a:r>
              <a:rPr lang="fr-FR" sz="1600" b="1" dirty="0" smtClean="0"/>
              <a:t>« épicerie »</a:t>
            </a:r>
          </a:p>
          <a:p>
            <a:pPr algn="ctr"/>
            <a:r>
              <a:rPr lang="fr-FR" sz="1600" b="1" dirty="0" smtClean="0"/>
              <a:t>400 000 euros</a:t>
            </a:r>
          </a:p>
          <a:p>
            <a:pPr algn="ctr"/>
            <a:endParaRPr lang="fr-FR" sz="1600" dirty="0" smtClean="0"/>
          </a:p>
          <a:p>
            <a:pPr algn="ctr"/>
            <a:r>
              <a:rPr lang="fr-FR" sz="1600" dirty="0" smtClean="0"/>
              <a:t>Magasin type </a:t>
            </a:r>
            <a:r>
              <a:rPr lang="fr-FR" sz="1600" b="1" dirty="0" smtClean="0"/>
              <a:t>« superette »</a:t>
            </a:r>
          </a:p>
          <a:p>
            <a:pPr algn="ctr"/>
            <a:r>
              <a:rPr lang="fr-FR" sz="1600" b="1" dirty="0" smtClean="0"/>
              <a:t>700 000 euros</a:t>
            </a:r>
            <a:endParaRPr lang="fr-FR" sz="1600" b="1" dirty="0"/>
          </a:p>
        </p:txBody>
      </p:sp>
      <p:sp>
        <p:nvSpPr>
          <p:cNvPr id="8" name="ZoneTexte 7"/>
          <p:cNvSpPr txBox="1"/>
          <p:nvPr/>
        </p:nvSpPr>
        <p:spPr>
          <a:xfrm>
            <a:off x="6444208" y="3917374"/>
            <a:ext cx="2520280" cy="1815882"/>
          </a:xfrm>
          <a:prstGeom prst="rect">
            <a:avLst/>
          </a:prstGeom>
          <a:noFill/>
          <a:ln>
            <a:solidFill>
              <a:srgbClr val="FF9953"/>
            </a:solidFill>
          </a:ln>
        </p:spPr>
        <p:txBody>
          <a:bodyPr wrap="square" rtlCol="0">
            <a:spAutoFit/>
          </a:bodyPr>
          <a:lstStyle/>
          <a:p>
            <a:pPr algn="ctr"/>
            <a:r>
              <a:rPr lang="fr-FR" sz="1600" b="1" dirty="0" smtClean="0"/>
              <a:t>Groupe de producteurs</a:t>
            </a:r>
          </a:p>
          <a:p>
            <a:pPr>
              <a:buFontTx/>
              <a:buChar char="-"/>
            </a:pPr>
            <a:r>
              <a:rPr lang="fr-FR" sz="1600" dirty="0" smtClean="0"/>
              <a:t> Volume de produits dans l’exploitation</a:t>
            </a:r>
          </a:p>
          <a:p>
            <a:pPr>
              <a:buFontTx/>
              <a:buChar char="-"/>
            </a:pPr>
            <a:r>
              <a:rPr lang="fr-FR" sz="1600" dirty="0" smtClean="0"/>
              <a:t> Réorientation de leurs autres circuits courts</a:t>
            </a:r>
          </a:p>
          <a:p>
            <a:pPr>
              <a:buFontTx/>
              <a:buChar char="-"/>
            </a:pPr>
            <a:r>
              <a:rPr lang="fr-FR" sz="1600" dirty="0" smtClean="0"/>
              <a:t> Développement à venir de leurs exploitations</a:t>
            </a:r>
            <a:endParaRPr lang="fr-FR" sz="1600" dirty="0"/>
          </a:p>
        </p:txBody>
      </p:sp>
      <p:sp>
        <p:nvSpPr>
          <p:cNvPr id="9" name="ZoneTexte 8"/>
          <p:cNvSpPr txBox="1"/>
          <p:nvPr/>
        </p:nvSpPr>
        <p:spPr>
          <a:xfrm>
            <a:off x="1115616" y="3861048"/>
            <a:ext cx="2304256" cy="1815882"/>
          </a:xfrm>
          <a:prstGeom prst="rect">
            <a:avLst/>
          </a:prstGeom>
          <a:noFill/>
          <a:ln>
            <a:solidFill>
              <a:srgbClr val="FF9953"/>
            </a:solidFill>
          </a:ln>
        </p:spPr>
        <p:txBody>
          <a:bodyPr wrap="square" rtlCol="0">
            <a:spAutoFit/>
          </a:bodyPr>
          <a:lstStyle/>
          <a:p>
            <a:r>
              <a:rPr lang="fr-FR" sz="1600" b="1" dirty="0" smtClean="0"/>
              <a:t>Magasin de producteurs</a:t>
            </a:r>
          </a:p>
          <a:p>
            <a:r>
              <a:rPr lang="fr-FR" sz="1600" dirty="0" smtClean="0"/>
              <a:t>- Emplacement commercial (loyer etc.)</a:t>
            </a:r>
          </a:p>
          <a:p>
            <a:r>
              <a:rPr lang="fr-FR" sz="1600" dirty="0" smtClean="0"/>
              <a:t>- Equipe salariée</a:t>
            </a:r>
          </a:p>
          <a:p>
            <a:r>
              <a:rPr lang="fr-FR" sz="1600" dirty="0" smtClean="0"/>
              <a:t>- Rayon boucherie  traditionnelle ou sous vide</a:t>
            </a:r>
            <a:endParaRPr lang="fr-FR" sz="1600" dirty="0"/>
          </a:p>
        </p:txBody>
      </p:sp>
      <p:cxnSp>
        <p:nvCxnSpPr>
          <p:cNvPr id="29" name="Connecteur droit avec flèche 28"/>
          <p:cNvCxnSpPr/>
          <p:nvPr/>
        </p:nvCxnSpPr>
        <p:spPr>
          <a:xfrm flipH="1">
            <a:off x="2555776" y="3429000"/>
            <a:ext cx="1008112" cy="360040"/>
          </a:xfrm>
          <a:prstGeom prst="straightConnector1">
            <a:avLst/>
          </a:prstGeom>
          <a:ln>
            <a:headEnd type="arrow"/>
            <a:tailEnd type="arrow"/>
          </a:ln>
        </p:spPr>
        <p:style>
          <a:lnRef idx="1">
            <a:schemeClr val="accent5"/>
          </a:lnRef>
          <a:fillRef idx="0">
            <a:schemeClr val="accent5"/>
          </a:fillRef>
          <a:effectRef idx="0">
            <a:schemeClr val="accent5"/>
          </a:effectRef>
          <a:fontRef idx="minor">
            <a:schemeClr val="tx1"/>
          </a:fontRef>
        </p:style>
      </p:cxnSp>
      <p:cxnSp>
        <p:nvCxnSpPr>
          <p:cNvPr id="31" name="Connecteur droit avec flèche 30"/>
          <p:cNvCxnSpPr/>
          <p:nvPr/>
        </p:nvCxnSpPr>
        <p:spPr>
          <a:xfrm>
            <a:off x="6228184" y="3429000"/>
            <a:ext cx="936104" cy="432048"/>
          </a:xfrm>
          <a:prstGeom prst="straightConnector1">
            <a:avLst/>
          </a:prstGeom>
          <a:ln>
            <a:headEnd type="arrow"/>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 xmlns:p14="http://schemas.microsoft.com/office/powerpoint/2010/main" val="14767528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dirty="0" smtClean="0">
                <a:solidFill>
                  <a:srgbClr val="DC2C00"/>
                </a:solidFill>
              </a:rPr>
              <a:t>Les magasins de producteurs sont ils des opportunités  pour les producteurs en circuits courts du territoire ? </a:t>
            </a:r>
            <a:endParaRPr lang="fr-FR" sz="2800" dirty="0">
              <a:solidFill>
                <a:srgbClr val="DC2C00"/>
              </a:solidFill>
            </a:endParaRPr>
          </a:p>
        </p:txBody>
      </p:sp>
      <p:graphicFrame>
        <p:nvGraphicFramePr>
          <p:cNvPr id="4" name="Espace réservé du contenu 3"/>
          <p:cNvGraphicFramePr>
            <a:graphicFrameLocks noGrp="1"/>
          </p:cNvGraphicFramePr>
          <p:nvPr>
            <p:ph idx="1"/>
          </p:nvPr>
        </p:nvGraphicFramePr>
        <p:xfrm>
          <a:off x="1238124" y="1772816"/>
          <a:ext cx="7726364" cy="3479800"/>
        </p:xfrm>
        <a:graphic>
          <a:graphicData uri="http://schemas.openxmlformats.org/drawingml/2006/table">
            <a:tbl>
              <a:tblPr firstRow="1" bandRow="1">
                <a:tableStyleId>{5C22544A-7EE6-4342-B048-85BDC9FD1C3A}</a:tableStyleId>
              </a:tblPr>
              <a:tblGrid>
                <a:gridCol w="3863182"/>
                <a:gridCol w="3863182"/>
              </a:tblGrid>
              <a:tr h="370840">
                <a:tc>
                  <a:txBody>
                    <a:bodyPr/>
                    <a:lstStyle/>
                    <a:p>
                      <a:r>
                        <a:rPr lang="fr-FR" sz="1600" dirty="0" smtClean="0"/>
                        <a:t>En faveur d’un magasin de producteurs</a:t>
                      </a:r>
                      <a:endParaRPr lang="fr-FR" sz="1600" dirty="0"/>
                    </a:p>
                  </a:txBody>
                  <a:tcPr/>
                </a:tc>
                <a:tc>
                  <a:txBody>
                    <a:bodyPr/>
                    <a:lstStyle/>
                    <a:p>
                      <a:r>
                        <a:rPr lang="fr-FR" sz="1600" dirty="0" smtClean="0"/>
                        <a:t>En défaveur d’un magasin de producteurs</a:t>
                      </a:r>
                      <a:endParaRPr lang="fr-FR" sz="1600" dirty="0"/>
                    </a:p>
                  </a:txBody>
                  <a:tcPr/>
                </a:tc>
              </a:tr>
              <a:tr h="370840">
                <a:tc>
                  <a:txBody>
                    <a:bodyPr/>
                    <a:lstStyle/>
                    <a:p>
                      <a:r>
                        <a:rPr lang="fr-FR" sz="1200" b="1" kern="1200" dirty="0" smtClean="0">
                          <a:solidFill>
                            <a:schemeClr val="dk1"/>
                          </a:solidFill>
                          <a:latin typeface="+mn-lt"/>
                          <a:ea typeface="+mn-ea"/>
                          <a:cs typeface="+mn-cs"/>
                        </a:rPr>
                        <a:t>Demande :</a:t>
                      </a:r>
                    </a:p>
                    <a:p>
                      <a:pPr>
                        <a:buFont typeface="Arial" pitchFamily="34" charset="0"/>
                        <a:buChar char="•"/>
                      </a:pPr>
                      <a:r>
                        <a:rPr lang="fr-FR" sz="1200" kern="1200" dirty="0" smtClean="0">
                          <a:solidFill>
                            <a:schemeClr val="dk1"/>
                          </a:solidFill>
                          <a:latin typeface="+mn-lt"/>
                          <a:ea typeface="+mn-ea"/>
                          <a:cs typeface="+mn-cs"/>
                        </a:rPr>
                        <a:t>La vie locale et le dynamisme du marché de Vivonne : une clientèle qui pourrait être intéressée par les magasins de producteurs ?</a:t>
                      </a:r>
                    </a:p>
                    <a:p>
                      <a:pPr>
                        <a:buFont typeface="Arial" pitchFamily="34" charset="0"/>
                        <a:buChar char="•"/>
                      </a:pPr>
                      <a:r>
                        <a:rPr lang="fr-FR" sz="1200" kern="1200" dirty="0" smtClean="0">
                          <a:solidFill>
                            <a:schemeClr val="dk1"/>
                          </a:solidFill>
                          <a:latin typeface="+mn-lt"/>
                          <a:ea typeface="+mn-ea"/>
                          <a:cs typeface="+mn-cs"/>
                        </a:rPr>
                        <a:t>47% de la population du bassin de vie </a:t>
                      </a:r>
                      <a:r>
                        <a:rPr lang="fr-FR" sz="1200" kern="1200" dirty="0" smtClean="0">
                          <a:solidFill>
                            <a:schemeClr val="dk1"/>
                          </a:solidFill>
                          <a:latin typeface="+mn-lt"/>
                          <a:ea typeface="+mn-ea"/>
                          <a:cs typeface="+mn-cs"/>
                        </a:rPr>
                        <a:t>a </a:t>
                      </a:r>
                      <a:r>
                        <a:rPr lang="fr-FR" sz="1200" kern="1200" dirty="0" smtClean="0">
                          <a:solidFill>
                            <a:schemeClr val="dk1"/>
                          </a:solidFill>
                          <a:latin typeface="+mn-lt"/>
                          <a:ea typeface="+mn-ea"/>
                          <a:cs typeface="+mn-cs"/>
                        </a:rPr>
                        <a:t>l’âge des consommateurs fréquentant majoritairement les magasins de producteurs.</a:t>
                      </a:r>
                      <a:endParaRPr lang="fr-FR" sz="1200" dirty="0"/>
                    </a:p>
                  </a:txBody>
                  <a:tcPr/>
                </a:tc>
                <a:tc>
                  <a:txBody>
                    <a:bodyPr/>
                    <a:lstStyle/>
                    <a:p>
                      <a:r>
                        <a:rPr lang="fr-FR" sz="1200" b="1" kern="1200" dirty="0" smtClean="0">
                          <a:solidFill>
                            <a:schemeClr val="dk1"/>
                          </a:solidFill>
                          <a:latin typeface="+mn-lt"/>
                          <a:ea typeface="+mn-ea"/>
                          <a:cs typeface="+mn-cs"/>
                        </a:rPr>
                        <a:t>Demande : </a:t>
                      </a:r>
                    </a:p>
                    <a:p>
                      <a:pPr lvl="0">
                        <a:buFont typeface="Arial" pitchFamily="34" charset="0"/>
                        <a:buChar char="•"/>
                      </a:pPr>
                      <a:r>
                        <a:rPr lang="fr-FR" sz="1200" kern="1200" dirty="0" smtClean="0">
                          <a:solidFill>
                            <a:schemeClr val="dk1"/>
                          </a:solidFill>
                          <a:latin typeface="+mn-lt"/>
                          <a:ea typeface="+mn-ea"/>
                          <a:cs typeface="+mn-cs"/>
                        </a:rPr>
                        <a:t> Les habitants du territoire n’ont majoritairement pas le profil des consommateurs des magasins de producteurs. </a:t>
                      </a:r>
                    </a:p>
                    <a:p>
                      <a:pPr lvl="0">
                        <a:buFont typeface="Arial" pitchFamily="34" charset="0"/>
                        <a:buChar char="•"/>
                      </a:pPr>
                      <a:r>
                        <a:rPr lang="fr-FR" sz="1200" kern="1200" dirty="0" smtClean="0">
                          <a:solidFill>
                            <a:schemeClr val="dk1"/>
                          </a:solidFill>
                          <a:latin typeface="+mn-lt"/>
                          <a:ea typeface="+mn-ea"/>
                          <a:cs typeface="+mn-cs"/>
                        </a:rPr>
                        <a:t>Les consommateurs achètent hors du bassin de vie : attractivité de Poitiers-Sud.</a:t>
                      </a:r>
                      <a:endParaRPr lang="fr-FR" sz="1200" dirty="0"/>
                    </a:p>
                  </a:txBody>
                  <a:tcPr/>
                </a:tc>
              </a:tr>
              <a:tr h="370840">
                <a:tc>
                  <a:txBody>
                    <a:bodyPr/>
                    <a:lstStyle/>
                    <a:p>
                      <a:r>
                        <a:rPr lang="fr-FR" sz="1200" b="1" kern="1200" dirty="0" smtClean="0">
                          <a:solidFill>
                            <a:schemeClr val="dk1"/>
                          </a:solidFill>
                          <a:latin typeface="+mn-lt"/>
                          <a:ea typeface="+mn-ea"/>
                          <a:cs typeface="+mn-cs"/>
                        </a:rPr>
                        <a:t>Offre :</a:t>
                      </a:r>
                    </a:p>
                    <a:p>
                      <a:pPr lvl="0">
                        <a:buFont typeface="Arial" pitchFamily="34" charset="0"/>
                        <a:buChar char="•"/>
                      </a:pPr>
                      <a:r>
                        <a:rPr lang="fr-FR" sz="1200" kern="1200" dirty="0" smtClean="0">
                          <a:solidFill>
                            <a:schemeClr val="dk1"/>
                          </a:solidFill>
                          <a:latin typeface="+mn-lt"/>
                          <a:ea typeface="+mn-ea"/>
                          <a:cs typeface="+mn-cs"/>
                        </a:rPr>
                        <a:t>Intérêt des producteurs pour cette modalité.</a:t>
                      </a:r>
                    </a:p>
                    <a:p>
                      <a:pPr lvl="0">
                        <a:buFont typeface="Arial" pitchFamily="34" charset="0"/>
                        <a:buChar char="•"/>
                      </a:pPr>
                      <a:r>
                        <a:rPr lang="fr-FR" sz="1200" kern="1200" dirty="0" smtClean="0">
                          <a:solidFill>
                            <a:schemeClr val="dk1"/>
                          </a:solidFill>
                          <a:latin typeface="+mn-lt"/>
                          <a:ea typeface="+mn-ea"/>
                          <a:cs typeface="+mn-cs"/>
                        </a:rPr>
                        <a:t>Une diversité de productions </a:t>
                      </a:r>
                      <a:r>
                        <a:rPr lang="fr-FR" sz="1200" kern="1200" dirty="0" smtClean="0">
                          <a:solidFill>
                            <a:schemeClr val="dk1"/>
                          </a:solidFill>
                          <a:latin typeface="+mn-lt"/>
                          <a:ea typeface="+mn-ea"/>
                          <a:cs typeface="+mn-cs"/>
                        </a:rPr>
                        <a:t>correspondante </a:t>
                      </a:r>
                      <a:r>
                        <a:rPr lang="fr-FR" sz="1200" kern="1200" dirty="0" smtClean="0">
                          <a:solidFill>
                            <a:schemeClr val="dk1"/>
                          </a:solidFill>
                          <a:latin typeface="+mn-lt"/>
                          <a:ea typeface="+mn-ea"/>
                          <a:cs typeface="+mn-cs"/>
                        </a:rPr>
                        <a:t>à la gamme principale présente dans les magasins de producteurs. </a:t>
                      </a:r>
                    </a:p>
                    <a:p>
                      <a:pPr lvl="0">
                        <a:buFont typeface="Arial" pitchFamily="34" charset="0"/>
                        <a:buChar char="•"/>
                      </a:pPr>
                      <a:r>
                        <a:rPr lang="fr-FR" sz="1200" kern="1200" dirty="0" smtClean="0">
                          <a:solidFill>
                            <a:schemeClr val="dk1"/>
                          </a:solidFill>
                          <a:latin typeface="+mn-lt"/>
                          <a:ea typeface="+mn-ea"/>
                          <a:cs typeface="+mn-cs"/>
                        </a:rPr>
                        <a:t>Souhait de développer les circuits courts et pour certains producteurs de réorienter leurs circuits de commercialisation actuels.  </a:t>
                      </a:r>
                    </a:p>
                    <a:p>
                      <a:pPr>
                        <a:buFont typeface="Arial" pitchFamily="34" charset="0"/>
                        <a:buChar char="•"/>
                      </a:pPr>
                      <a:r>
                        <a:rPr lang="fr-FR" sz="1200" kern="1200" dirty="0" smtClean="0">
                          <a:solidFill>
                            <a:schemeClr val="dk1"/>
                          </a:solidFill>
                          <a:latin typeface="+mn-lt"/>
                          <a:ea typeface="+mn-ea"/>
                          <a:cs typeface="+mn-cs"/>
                        </a:rPr>
                        <a:t>Une dynamique collective dans le sud du territoire test.</a:t>
                      </a:r>
                      <a:endParaRPr lang="fr-FR" sz="1200" dirty="0"/>
                    </a:p>
                  </a:txBody>
                  <a:tcPr/>
                </a:tc>
                <a:tc>
                  <a:txBody>
                    <a:bodyPr/>
                    <a:lstStyle/>
                    <a:p>
                      <a:r>
                        <a:rPr lang="fr-FR" sz="1200" b="1" kern="1200" dirty="0" smtClean="0">
                          <a:solidFill>
                            <a:schemeClr val="dk1"/>
                          </a:solidFill>
                          <a:latin typeface="+mn-lt"/>
                          <a:ea typeface="+mn-ea"/>
                          <a:cs typeface="+mn-cs"/>
                        </a:rPr>
                        <a:t>Offre : </a:t>
                      </a:r>
                    </a:p>
                    <a:p>
                      <a:pPr lvl="0">
                        <a:buFont typeface="Arial" pitchFamily="34" charset="0"/>
                        <a:buChar char="•"/>
                      </a:pPr>
                      <a:r>
                        <a:rPr lang="fr-FR" sz="1200" kern="1200" dirty="0" smtClean="0">
                          <a:solidFill>
                            <a:schemeClr val="dk1"/>
                          </a:solidFill>
                          <a:latin typeface="+mn-lt"/>
                          <a:ea typeface="+mn-ea"/>
                          <a:cs typeface="+mn-cs"/>
                        </a:rPr>
                        <a:t>Pas de producteurs de volailles et agneau intéressé par la modalité « magasin de producteurs ». </a:t>
                      </a:r>
                    </a:p>
                    <a:p>
                      <a:pPr lvl="0">
                        <a:buFont typeface="Arial" pitchFamily="34" charset="0"/>
                        <a:buChar char="•"/>
                      </a:pPr>
                      <a:r>
                        <a:rPr lang="fr-FR" sz="1200" kern="1200" dirty="0" smtClean="0">
                          <a:solidFill>
                            <a:schemeClr val="dk1"/>
                          </a:solidFill>
                          <a:latin typeface="+mn-lt"/>
                          <a:ea typeface="+mn-ea"/>
                          <a:cs typeface="+mn-cs"/>
                        </a:rPr>
                        <a:t>Les producteurs intéressés, dont certains ont l’expérience des magasins de producteurs ne se projettent pas aujourd’hui comme apporteurs associés.</a:t>
                      </a:r>
                    </a:p>
                    <a:p>
                      <a:pPr>
                        <a:buFont typeface="Arial" pitchFamily="34" charset="0"/>
                        <a:buChar char="•"/>
                      </a:pPr>
                      <a:r>
                        <a:rPr lang="fr-FR" sz="1200" kern="1200" dirty="0" smtClean="0">
                          <a:solidFill>
                            <a:schemeClr val="dk1"/>
                          </a:solidFill>
                          <a:latin typeface="+mn-lt"/>
                          <a:ea typeface="+mn-ea"/>
                          <a:cs typeface="+mn-cs"/>
                        </a:rPr>
                        <a:t>Des producteurs commercialisent leurs produits en dehors du bassin de vie : effet polarisant de l'agglomération poitevine.</a:t>
                      </a:r>
                      <a:endParaRPr lang="fr-FR" sz="1200" dirty="0"/>
                    </a:p>
                  </a:txBody>
                  <a:tcPr/>
                </a:tc>
              </a:tr>
            </a:tbl>
          </a:graphicData>
        </a:graphic>
      </p:graphicFrame>
    </p:spTree>
    <p:extLst>
      <p:ext uri="{BB962C8B-B14F-4D97-AF65-F5344CB8AC3E}">
        <p14:creationId xmlns="" xmlns:p14="http://schemas.microsoft.com/office/powerpoint/2010/main" val="36949213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DC2C00"/>
                </a:solidFill>
              </a:rPr>
              <a:t>Perspectives</a:t>
            </a:r>
            <a:endParaRPr lang="fr-FR" dirty="0">
              <a:solidFill>
                <a:srgbClr val="DC2C00"/>
              </a:solidFill>
            </a:endParaRPr>
          </a:p>
        </p:txBody>
      </p:sp>
      <p:sp>
        <p:nvSpPr>
          <p:cNvPr id="3" name="Espace réservé du contenu 2"/>
          <p:cNvSpPr>
            <a:spLocks noGrp="1"/>
          </p:cNvSpPr>
          <p:nvPr>
            <p:ph idx="1"/>
          </p:nvPr>
        </p:nvSpPr>
        <p:spPr/>
        <p:txBody>
          <a:bodyPr/>
          <a:lstStyle/>
          <a:p>
            <a:r>
              <a:rPr lang="fr-FR" dirty="0" smtClean="0"/>
              <a:t>Expérimenter un méthodologie </a:t>
            </a:r>
            <a:r>
              <a:rPr lang="fr-FR" dirty="0" err="1" smtClean="0"/>
              <a:t>duplicable</a:t>
            </a:r>
            <a:r>
              <a:rPr lang="fr-FR" dirty="0" smtClean="0"/>
              <a:t> sur d’autres territoires</a:t>
            </a:r>
          </a:p>
          <a:p>
            <a:pPr lvl="1">
              <a:buNone/>
            </a:pPr>
            <a:endParaRPr lang="fr-FR" dirty="0" smtClean="0"/>
          </a:p>
          <a:p>
            <a:pPr lvl="1">
              <a:buNone/>
            </a:pPr>
            <a:r>
              <a:rPr lang="fr-FR" dirty="0" smtClean="0"/>
              <a:t>Ex : territoires littoraux…</a:t>
            </a:r>
          </a:p>
          <a:p>
            <a:endParaRPr lang="fr-FR" dirty="0" smtClean="0"/>
          </a:p>
          <a:p>
            <a:r>
              <a:rPr lang="fr-FR" dirty="0" smtClean="0"/>
              <a:t>Retrouvez ces éléments sur le site internet du programme CCEAP</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2564904"/>
            <a:ext cx="7725544" cy="1143000"/>
          </a:xfrm>
        </p:spPr>
        <p:txBody>
          <a:bodyPr/>
          <a:lstStyle/>
          <a:p>
            <a:pPr algn="ctr"/>
            <a:r>
              <a:rPr lang="fr-FR" dirty="0" smtClean="0">
                <a:solidFill>
                  <a:srgbClr val="DC2C00"/>
                </a:solidFill>
              </a:rPr>
              <a:t>MERCI DE VOTRE ATTENTION</a:t>
            </a:r>
            <a:endParaRPr lang="fr-FR" dirty="0">
              <a:solidFill>
                <a:srgbClr val="DC2C00"/>
              </a:solidFill>
            </a:endParaRPr>
          </a:p>
        </p:txBody>
      </p:sp>
    </p:spTree>
    <p:extLst>
      <p:ext uri="{BB962C8B-B14F-4D97-AF65-F5344CB8AC3E}">
        <p14:creationId xmlns="" xmlns:p14="http://schemas.microsoft.com/office/powerpoint/2010/main" val="33114221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476672"/>
            <a:ext cx="7725544" cy="3096344"/>
          </a:xfrm>
        </p:spPr>
        <p:txBody>
          <a:bodyPr>
            <a:noAutofit/>
          </a:bodyPr>
          <a:lstStyle/>
          <a:p>
            <a:pPr algn="ctr"/>
            <a:r>
              <a:rPr lang="fr-FR" sz="3600" b="1" dirty="0" smtClean="0">
                <a:solidFill>
                  <a:srgbClr val="DC2C00"/>
                </a:solidFill>
              </a:rPr>
              <a:t>Les magasins de producteurs en </a:t>
            </a:r>
            <a:br>
              <a:rPr lang="fr-FR" sz="3600" b="1" dirty="0" smtClean="0">
                <a:solidFill>
                  <a:srgbClr val="DC2C00"/>
                </a:solidFill>
              </a:rPr>
            </a:br>
            <a:r>
              <a:rPr lang="fr-FR" sz="3600" b="1" dirty="0" smtClean="0">
                <a:solidFill>
                  <a:srgbClr val="DC2C00"/>
                </a:solidFill>
              </a:rPr>
              <a:t>Poitou-Charentes.</a:t>
            </a:r>
            <a:r>
              <a:rPr lang="fr-FR" sz="2400" b="1" dirty="0" smtClean="0">
                <a:solidFill>
                  <a:srgbClr val="DC2C00"/>
                </a:solidFill>
              </a:rPr>
              <a:t/>
            </a:r>
            <a:br>
              <a:rPr lang="fr-FR" sz="2400" b="1" dirty="0" smtClean="0">
                <a:solidFill>
                  <a:srgbClr val="DC2C00"/>
                </a:solidFill>
              </a:rPr>
            </a:br>
            <a:r>
              <a:rPr lang="fr-FR" sz="2400" dirty="0" smtClean="0">
                <a:solidFill>
                  <a:srgbClr val="DC2C00"/>
                </a:solidFill>
              </a:rPr>
              <a:t/>
            </a:r>
            <a:br>
              <a:rPr lang="fr-FR" sz="2400" dirty="0" smtClean="0">
                <a:solidFill>
                  <a:srgbClr val="DC2C00"/>
                </a:solidFill>
              </a:rPr>
            </a:br>
            <a:r>
              <a:rPr lang="fr-FR" sz="2400" dirty="0" smtClean="0">
                <a:solidFill>
                  <a:srgbClr val="DC2C00"/>
                </a:solidFill>
              </a:rPr>
              <a:t>Diagnostic régional de l’offre et de la demande</a:t>
            </a:r>
            <a:br>
              <a:rPr lang="fr-FR" sz="2400" dirty="0" smtClean="0">
                <a:solidFill>
                  <a:srgbClr val="DC2C00"/>
                </a:solidFill>
              </a:rPr>
            </a:br>
            <a:r>
              <a:rPr lang="fr-FR" sz="2400" dirty="0" smtClean="0">
                <a:solidFill>
                  <a:srgbClr val="DC2C00"/>
                </a:solidFill>
              </a:rPr>
              <a:t/>
            </a:r>
            <a:br>
              <a:rPr lang="fr-FR" sz="2400" dirty="0" smtClean="0">
                <a:solidFill>
                  <a:srgbClr val="DC2C00"/>
                </a:solidFill>
              </a:rPr>
            </a:br>
            <a:r>
              <a:rPr lang="fr-FR" sz="2400" dirty="0" smtClean="0">
                <a:solidFill>
                  <a:srgbClr val="DC2C00"/>
                </a:solidFill>
              </a:rPr>
              <a:t>Potentiel et conditions de développement d’un projet sur un territoire </a:t>
            </a:r>
            <a:endParaRPr lang="fr-FR" sz="2400" dirty="0">
              <a:solidFill>
                <a:srgbClr val="DC2C00"/>
              </a:solidFill>
            </a:endParaRPr>
          </a:p>
        </p:txBody>
      </p:sp>
      <p:pic>
        <p:nvPicPr>
          <p:cNvPr id="1026" name="Picture 2" descr="C:\Users\Annabelle\Desktop\AFIPaR_au_titre_InPACT_72ppp.png"/>
          <p:cNvPicPr>
            <a:picLocks noChangeAspect="1" noChangeArrowheads="1"/>
          </p:cNvPicPr>
          <p:nvPr/>
        </p:nvPicPr>
        <p:blipFill>
          <a:blip r:embed="rId3" cstate="print"/>
          <a:srcRect/>
          <a:stretch>
            <a:fillRect/>
          </a:stretch>
        </p:blipFill>
        <p:spPr bwMode="auto">
          <a:xfrm>
            <a:off x="3024303" y="3645024"/>
            <a:ext cx="3707937" cy="2501587"/>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200" dirty="0" smtClean="0">
                <a:solidFill>
                  <a:srgbClr val="DC2C00"/>
                </a:solidFill>
              </a:rPr>
              <a:t>Les magasins de producteurs en Poitou-Charentes </a:t>
            </a:r>
            <a:endParaRPr lang="fr-FR" sz="3200" dirty="0">
              <a:solidFill>
                <a:srgbClr val="DC2C00"/>
              </a:solidFill>
            </a:endParaRPr>
          </a:p>
        </p:txBody>
      </p:sp>
      <p:sp>
        <p:nvSpPr>
          <p:cNvPr id="3" name="Espace réservé du contenu 2"/>
          <p:cNvSpPr>
            <a:spLocks noGrp="1"/>
          </p:cNvSpPr>
          <p:nvPr>
            <p:ph idx="1"/>
          </p:nvPr>
        </p:nvSpPr>
        <p:spPr>
          <a:xfrm>
            <a:off x="1187624" y="1600201"/>
            <a:ext cx="7725544" cy="4493096"/>
          </a:xfrm>
        </p:spPr>
        <p:txBody>
          <a:bodyPr>
            <a:normAutofit lnSpcReduction="10000"/>
          </a:bodyPr>
          <a:lstStyle/>
          <a:p>
            <a:pPr lvl="2">
              <a:buNone/>
            </a:pPr>
            <a:r>
              <a:rPr lang="fr-FR" sz="1600" b="1" i="1" noProof="1" smtClean="0"/>
              <a:t>Diagnostic </a:t>
            </a:r>
            <a:r>
              <a:rPr lang="fr-FR" sz="1600" b="1" i="1" noProof="1" smtClean="0"/>
              <a:t>régional </a:t>
            </a:r>
            <a:r>
              <a:rPr lang="fr-FR" sz="1600" b="1" i="1" noProof="1" smtClean="0"/>
              <a:t>de l’offre et de la demande</a:t>
            </a:r>
          </a:p>
          <a:p>
            <a:pPr lvl="2">
              <a:buNone/>
            </a:pPr>
            <a:endParaRPr lang="fr-FR" sz="1600" i="1" noProof="1" smtClean="0"/>
          </a:p>
          <a:p>
            <a:pPr lvl="2">
              <a:buFont typeface="Wingdings" pitchFamily="2" charset="2"/>
              <a:buChar char="Ø"/>
            </a:pPr>
            <a:r>
              <a:rPr lang="fr-FR" sz="1600" noProof="1" smtClean="0"/>
              <a:t>Dessiner la cartographie des territoires dont le potentiel est favorable à l’accueil de magasins de producteurs</a:t>
            </a:r>
          </a:p>
          <a:p>
            <a:pPr lvl="2"/>
            <a:r>
              <a:rPr lang="fr-FR" sz="1600" noProof="1" smtClean="0"/>
              <a:t>Connaître les bassins de vie où le profil des consommateurs de magasins de producteurs est important </a:t>
            </a:r>
          </a:p>
          <a:p>
            <a:pPr lvl="2"/>
            <a:r>
              <a:rPr lang="fr-FR" sz="1600" noProof="1" smtClean="0"/>
              <a:t>Repérer les offres proches des magasins de producteurs </a:t>
            </a:r>
          </a:p>
          <a:p>
            <a:pPr lvl="2">
              <a:buNone/>
            </a:pPr>
            <a:endParaRPr lang="fr-FR" sz="1600" noProof="1" smtClean="0"/>
          </a:p>
          <a:p>
            <a:pPr lvl="2">
              <a:buNone/>
            </a:pPr>
            <a:r>
              <a:rPr lang="fr-FR" sz="1600" b="1" i="1" noProof="1" smtClean="0"/>
              <a:t>Etude d’un territoire test</a:t>
            </a:r>
          </a:p>
          <a:p>
            <a:pPr lvl="2">
              <a:buNone/>
            </a:pPr>
            <a:endParaRPr lang="fr-FR" sz="1600" i="1" noProof="1" smtClean="0"/>
          </a:p>
          <a:p>
            <a:pPr lvl="2">
              <a:buFont typeface="Wingdings" pitchFamily="2" charset="2"/>
              <a:buChar char="Ø"/>
            </a:pPr>
            <a:r>
              <a:rPr lang="fr-FR" sz="1600" noProof="1" smtClean="0"/>
              <a:t>Expérimenter et proposer une méthodologie permettant d’évaluer le potentiel et les conditions de développement d’un projet de magasins de producteurs sur un territoire</a:t>
            </a:r>
          </a:p>
          <a:p>
            <a:pPr lvl="2"/>
            <a:r>
              <a:rPr lang="fr-FR" sz="1600" noProof="1" smtClean="0"/>
              <a:t>Connaître les pratiques de circuits courts des producteurs du territoire et sonder leur intérêt pour les magasins de producteurs.</a:t>
            </a:r>
          </a:p>
          <a:p>
            <a:pPr lvl="2"/>
            <a:r>
              <a:rPr lang="fr-FR" sz="1600" noProof="1" smtClean="0"/>
              <a:t>Proposer des  éléments pour la création ou le développement d’un magasin de producteurs sur le territoire concerné</a:t>
            </a:r>
          </a:p>
          <a:p>
            <a:pPr lvl="2">
              <a:buNone/>
            </a:pPr>
            <a:endParaRPr lang="fr-FR" noProof="1" smtClean="0"/>
          </a:p>
          <a:p>
            <a:pPr lvl="2">
              <a:buNone/>
            </a:pPr>
            <a:endParaRPr lang="fr-FR" noProof="1" smtClean="0"/>
          </a:p>
          <a:p>
            <a:pPr lvl="2">
              <a:buNone/>
            </a:pPr>
            <a:endParaRPr lang="fr-FR" noProof="1" smtClean="0"/>
          </a:p>
          <a:p>
            <a:pPr lvl="2">
              <a:buNone/>
            </a:pPr>
            <a:endParaRPr lang="fr-FR" noProof="1" smtClean="0"/>
          </a:p>
        </p:txBody>
      </p:sp>
    </p:spTree>
    <p:extLst>
      <p:ext uri="{BB962C8B-B14F-4D97-AF65-F5344CB8AC3E}">
        <p14:creationId xmlns="" xmlns:p14="http://schemas.microsoft.com/office/powerpoint/2010/main" val="37847878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2" algn="l" rtl="0">
              <a:spcBef>
                <a:spcPct val="0"/>
              </a:spcBef>
            </a:pPr>
            <a:r>
              <a:rPr lang="fr-FR" sz="3600" dirty="0" smtClean="0">
                <a:solidFill>
                  <a:srgbClr val="DC2C00"/>
                </a:solidFill>
                <a:latin typeface="+mj-lt"/>
              </a:rPr>
              <a:t>Qu’est ce qu’un magasin de producteurs ? </a:t>
            </a:r>
            <a:r>
              <a:rPr lang="fr-FR" dirty="0" smtClean="0"/>
              <a:t/>
            </a:r>
            <a:br>
              <a:rPr lang="fr-FR" dirty="0" smtClean="0"/>
            </a:b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smtClean="0"/>
              <a:t>Lieu physique, ouvert régulièrement et </a:t>
            </a:r>
            <a:r>
              <a:rPr lang="fr-FR" b="1" dirty="0" smtClean="0"/>
              <a:t>géré collectivement</a:t>
            </a:r>
            <a:r>
              <a:rPr lang="fr-FR" dirty="0" smtClean="0"/>
              <a:t>, dans lesquels les producteurs associés assurent des </a:t>
            </a:r>
            <a:r>
              <a:rPr lang="fr-FR" b="1" dirty="0" smtClean="0"/>
              <a:t>permanences</a:t>
            </a:r>
            <a:r>
              <a:rPr lang="fr-FR" dirty="0" smtClean="0"/>
              <a:t>, </a:t>
            </a:r>
          </a:p>
          <a:p>
            <a:endParaRPr lang="fr-FR" dirty="0" smtClean="0"/>
          </a:p>
          <a:p>
            <a:r>
              <a:rPr lang="fr-FR" dirty="0" smtClean="0"/>
              <a:t>où </a:t>
            </a:r>
            <a:r>
              <a:rPr lang="fr-FR" b="1" dirty="0" smtClean="0"/>
              <a:t>70 % </a:t>
            </a:r>
            <a:r>
              <a:rPr lang="fr-FR" dirty="0" smtClean="0"/>
              <a:t>minimum</a:t>
            </a:r>
            <a:r>
              <a:rPr lang="fr-FR" b="1" dirty="0" smtClean="0"/>
              <a:t> </a:t>
            </a:r>
            <a:r>
              <a:rPr lang="fr-FR" dirty="0" smtClean="0"/>
              <a:t>du chiffre d'affaire est réalisé par les </a:t>
            </a:r>
            <a:r>
              <a:rPr lang="fr-FR" b="1" dirty="0" smtClean="0"/>
              <a:t>producteurs associés</a:t>
            </a:r>
            <a:r>
              <a:rPr lang="fr-FR" dirty="0" smtClean="0"/>
              <a:t>, </a:t>
            </a:r>
          </a:p>
          <a:p>
            <a:endParaRPr lang="fr-FR" dirty="0" smtClean="0"/>
          </a:p>
          <a:p>
            <a:r>
              <a:rPr lang="fr-FR" dirty="0" smtClean="0"/>
              <a:t>les </a:t>
            </a:r>
            <a:r>
              <a:rPr lang="fr-FR" b="1" dirty="0" smtClean="0"/>
              <a:t>30 %</a:t>
            </a:r>
            <a:r>
              <a:rPr lang="fr-FR" dirty="0" smtClean="0"/>
              <a:t> restants peuvent être réalisés par d'autres </a:t>
            </a:r>
            <a:r>
              <a:rPr lang="fr-FR" b="1" dirty="0" smtClean="0"/>
              <a:t>producteurs non associés</a:t>
            </a:r>
            <a:r>
              <a:rPr lang="fr-FR" dirty="0" smtClean="0"/>
              <a:t>, coopératives de producteurs ou artisans, </a:t>
            </a:r>
          </a:p>
          <a:p>
            <a:endParaRPr lang="fr-FR" dirty="0" smtClean="0"/>
          </a:p>
          <a:p>
            <a:r>
              <a:rPr lang="fr-FR" dirty="0" smtClean="0"/>
              <a:t>où le </a:t>
            </a:r>
            <a:r>
              <a:rPr lang="fr-FR" b="1" dirty="0" smtClean="0"/>
              <a:t>capital appartient majoritairement </a:t>
            </a:r>
            <a:r>
              <a:rPr lang="fr-FR" dirty="0" smtClean="0"/>
              <a:t>à des </a:t>
            </a:r>
            <a:r>
              <a:rPr lang="fr-FR" b="1" dirty="0" smtClean="0"/>
              <a:t>agriculteurs</a:t>
            </a:r>
            <a:r>
              <a:rPr lang="fr-FR" dirty="0" smtClean="0"/>
              <a:t> et les décisions relatives à la </a:t>
            </a:r>
            <a:r>
              <a:rPr lang="fr-FR" b="1" dirty="0" smtClean="0"/>
              <a:t>gestion</a:t>
            </a:r>
            <a:r>
              <a:rPr lang="fr-FR" dirty="0" smtClean="0"/>
              <a:t> sont prises par </a:t>
            </a:r>
            <a:r>
              <a:rPr lang="fr-FR" b="1" dirty="0" smtClean="0"/>
              <a:t>au moins deux producteurs</a:t>
            </a:r>
            <a:r>
              <a:rPr lang="fr-FR" dirty="0" smtClean="0"/>
              <a:t>. </a:t>
            </a:r>
            <a:endParaRPr lang="fr-FR" dirty="0" smtClean="0"/>
          </a:p>
          <a:p>
            <a:pPr>
              <a:buNone/>
            </a:pPr>
            <a:r>
              <a:rPr lang="fr-FR" sz="1900" i="1" dirty="0" smtClean="0"/>
              <a:t> </a:t>
            </a:r>
            <a:r>
              <a:rPr lang="fr-FR" sz="1900" i="1" dirty="0" smtClean="0"/>
              <a:t>                                                                     Source : projet CASDAR « MAGPRO »</a:t>
            </a:r>
            <a:endParaRPr lang="fr-FR" sz="1900" i="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solidFill>
                  <a:srgbClr val="FF0000"/>
                </a:solidFill>
              </a:rPr>
              <a:t>Les consommateurs des magasins de producteurs en Poitou-Charentes</a:t>
            </a:r>
            <a:endParaRPr lang="fr-FR" sz="2800" dirty="0"/>
          </a:p>
        </p:txBody>
      </p:sp>
      <p:sp>
        <p:nvSpPr>
          <p:cNvPr id="4" name="Espace réservé du contenu 3"/>
          <p:cNvSpPr>
            <a:spLocks noGrp="1"/>
          </p:cNvSpPr>
          <p:nvPr>
            <p:ph sz="half" idx="2"/>
          </p:nvPr>
        </p:nvSpPr>
        <p:spPr/>
        <p:txBody>
          <a:bodyPr>
            <a:normAutofit fontScale="77500" lnSpcReduction="20000"/>
          </a:bodyPr>
          <a:lstStyle/>
          <a:p>
            <a:r>
              <a:rPr lang="fr-FR" sz="1700" dirty="0" smtClean="0"/>
              <a:t>Enquête nationale CODIA : </a:t>
            </a:r>
          </a:p>
          <a:p>
            <a:endParaRPr lang="fr-FR" sz="1700" dirty="0" smtClean="0"/>
          </a:p>
          <a:p>
            <a:pPr>
              <a:buNone/>
            </a:pPr>
            <a:r>
              <a:rPr lang="fr-FR" sz="1700" i="1" dirty="0" smtClean="0">
                <a:solidFill>
                  <a:srgbClr val="669900"/>
                </a:solidFill>
              </a:rPr>
              <a:t>Profil des consommateurs </a:t>
            </a:r>
            <a:r>
              <a:rPr lang="fr-FR" sz="1700" i="1" dirty="0" smtClean="0">
                <a:solidFill>
                  <a:srgbClr val="669900"/>
                </a:solidFill>
              </a:rPr>
              <a:t>des</a:t>
            </a:r>
            <a:r>
              <a:rPr lang="fr-FR" sz="1700" i="1" dirty="0" smtClean="0">
                <a:solidFill>
                  <a:srgbClr val="669900"/>
                </a:solidFill>
              </a:rPr>
              <a:t> magasins de </a:t>
            </a:r>
            <a:r>
              <a:rPr lang="fr-FR" sz="1700" i="1" dirty="0" smtClean="0">
                <a:solidFill>
                  <a:srgbClr val="669900"/>
                </a:solidFill>
              </a:rPr>
              <a:t>producteurs :</a:t>
            </a:r>
            <a:endParaRPr lang="fr-FR" sz="1700" i="1" dirty="0" smtClean="0"/>
          </a:p>
          <a:p>
            <a:pPr>
              <a:buNone/>
            </a:pPr>
            <a:endParaRPr lang="fr-FR" sz="1700" i="1" dirty="0" smtClean="0"/>
          </a:p>
          <a:p>
            <a:pPr lvl="1"/>
            <a:r>
              <a:rPr lang="fr-FR" sz="1700" dirty="0" smtClean="0"/>
              <a:t>Population de </a:t>
            </a:r>
            <a:r>
              <a:rPr lang="fr-FR" sz="1700" b="1" dirty="0" smtClean="0"/>
              <a:t>plus 50 ans</a:t>
            </a:r>
          </a:p>
          <a:p>
            <a:pPr lvl="1"/>
            <a:r>
              <a:rPr lang="fr-FR" sz="1700" dirty="0" smtClean="0"/>
              <a:t>Les </a:t>
            </a:r>
            <a:r>
              <a:rPr lang="fr-FR" sz="1700" b="1" dirty="0" smtClean="0"/>
              <a:t>catégories socioprofessionnelles supérieures </a:t>
            </a:r>
            <a:r>
              <a:rPr lang="fr-FR" sz="1700" dirty="0" smtClean="0"/>
              <a:t>et les plus diplômés</a:t>
            </a:r>
          </a:p>
          <a:p>
            <a:pPr lvl="1"/>
            <a:endParaRPr lang="fr-FR" sz="1700" dirty="0" smtClean="0"/>
          </a:p>
          <a:p>
            <a:pPr marL="342900" lvl="1" indent="-342900">
              <a:buFont typeface="Arial" pitchFamily="34" charset="0"/>
              <a:buChar char="•"/>
            </a:pPr>
            <a:r>
              <a:rPr lang="fr-FR" sz="1700" dirty="0" smtClean="0"/>
              <a:t>Indice de Disparité de Consommation (IDC)</a:t>
            </a:r>
          </a:p>
          <a:p>
            <a:pPr marL="342900" lvl="1" indent="-342900">
              <a:buFont typeface="Arial" pitchFamily="34" charset="0"/>
              <a:buChar char="•"/>
            </a:pPr>
            <a:endParaRPr lang="fr-FR" sz="1700" dirty="0" smtClean="0"/>
          </a:p>
          <a:p>
            <a:pPr marL="342900" lvl="1" indent="-342900">
              <a:buNone/>
            </a:pPr>
            <a:r>
              <a:rPr lang="fr-FR" sz="1700" i="1" dirty="0" smtClean="0">
                <a:solidFill>
                  <a:srgbClr val="669900"/>
                </a:solidFill>
              </a:rPr>
              <a:t>Les territoires ou la demande potentielle </a:t>
            </a:r>
            <a:r>
              <a:rPr lang="fr-FR" sz="1700" i="1" dirty="0" smtClean="0">
                <a:solidFill>
                  <a:srgbClr val="669900"/>
                </a:solidFill>
              </a:rPr>
              <a:t> </a:t>
            </a:r>
            <a:r>
              <a:rPr lang="fr-FR" sz="1700" i="1" dirty="0" smtClean="0">
                <a:solidFill>
                  <a:srgbClr val="669900"/>
                </a:solidFill>
              </a:rPr>
              <a:t>pour les magasins de producteurs est :</a:t>
            </a:r>
          </a:p>
          <a:p>
            <a:pPr marL="342900" lvl="1" indent="-342900">
              <a:buNone/>
            </a:pPr>
            <a:endParaRPr lang="fr-FR" sz="1700" i="1" dirty="0" smtClean="0">
              <a:solidFill>
                <a:srgbClr val="669900"/>
              </a:solidFill>
            </a:endParaRPr>
          </a:p>
          <a:p>
            <a:pPr marL="342900" lvl="1" indent="-342900">
              <a:buNone/>
            </a:pPr>
            <a:r>
              <a:rPr lang="fr-FR" sz="1700" b="1" dirty="0" smtClean="0"/>
              <a:t>La plus haute :</a:t>
            </a:r>
            <a:endParaRPr lang="fr-FR" sz="1700" b="1" dirty="0" smtClean="0"/>
          </a:p>
          <a:p>
            <a:pPr marL="342900" lvl="1" indent="-342900">
              <a:buFont typeface="Arial" pitchFamily="34" charset="0"/>
              <a:buChar char="•"/>
            </a:pPr>
            <a:r>
              <a:rPr lang="fr-FR" sz="1700" dirty="0" smtClean="0"/>
              <a:t>Les bassins de vie urbains</a:t>
            </a:r>
          </a:p>
          <a:p>
            <a:pPr marL="342900" lvl="1" indent="-342900">
              <a:buFont typeface="Arial" pitchFamily="34" charset="0"/>
              <a:buChar char="•"/>
            </a:pPr>
            <a:r>
              <a:rPr lang="fr-FR" sz="1700" dirty="0" smtClean="0"/>
              <a:t>Les territoires </a:t>
            </a:r>
            <a:r>
              <a:rPr lang="fr-FR" sz="1700" dirty="0" smtClean="0"/>
              <a:t>littoraux</a:t>
            </a:r>
          </a:p>
          <a:p>
            <a:pPr marL="342900" lvl="1" indent="-342900">
              <a:buNone/>
            </a:pPr>
            <a:r>
              <a:rPr lang="fr-FR" sz="1700" b="1" dirty="0" smtClean="0"/>
              <a:t>Modérée :</a:t>
            </a:r>
            <a:endParaRPr lang="fr-FR" sz="1700" b="1" dirty="0" smtClean="0"/>
          </a:p>
          <a:p>
            <a:pPr marL="342900" lvl="1" indent="-342900">
              <a:buFont typeface="Arial" pitchFamily="34" charset="0"/>
              <a:buChar char="•"/>
            </a:pPr>
            <a:r>
              <a:rPr lang="fr-FR" sz="1700" dirty="0" smtClean="0"/>
              <a:t>Les bassins de vie périurbains</a:t>
            </a:r>
          </a:p>
          <a:p>
            <a:pPr marL="342900" lvl="1" indent="-342900">
              <a:buFont typeface="Arial" pitchFamily="34" charset="0"/>
              <a:buChar char="•"/>
            </a:pPr>
            <a:r>
              <a:rPr lang="fr-FR" sz="1700" dirty="0" smtClean="0"/>
              <a:t>Les bassins de vie du Sud des </a:t>
            </a:r>
            <a:r>
              <a:rPr lang="fr-FR" sz="1700" dirty="0" err="1" smtClean="0"/>
              <a:t>Charentes</a:t>
            </a:r>
            <a:r>
              <a:rPr lang="fr-FR" sz="1700" dirty="0" smtClean="0"/>
              <a:t>, Nord Deux-Sèvres et de l’Ouest de la Vienne.</a:t>
            </a:r>
          </a:p>
        </p:txBody>
      </p:sp>
      <p:pic>
        <p:nvPicPr>
          <p:cNvPr id="2050" name="Picture 2"/>
          <p:cNvPicPr>
            <a:picLocks noGrp="1" noChangeAspect="1" noChangeArrowheads="1"/>
          </p:cNvPicPr>
          <p:nvPr>
            <p:ph sz="half" idx="1"/>
          </p:nvPr>
        </p:nvPicPr>
        <p:blipFill>
          <a:blip r:embed="rId3" cstate="print"/>
          <a:srcRect/>
          <a:stretch>
            <a:fillRect/>
          </a:stretch>
        </p:blipFill>
        <p:spPr bwMode="auto">
          <a:xfrm>
            <a:off x="1405538" y="1600200"/>
            <a:ext cx="3235711"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55408" y="274638"/>
            <a:ext cx="7737072" cy="1143000"/>
          </a:xfrm>
        </p:spPr>
        <p:txBody>
          <a:bodyPr>
            <a:normAutofit/>
          </a:bodyPr>
          <a:lstStyle/>
          <a:p>
            <a:r>
              <a:rPr lang="fr-FR" sz="2800" dirty="0" smtClean="0">
                <a:solidFill>
                  <a:srgbClr val="DC2C00"/>
                </a:solidFill>
              </a:rPr>
              <a:t>Offre en circuits courts et magasins de producteurs en Poitou-Charentes</a:t>
            </a:r>
          </a:p>
        </p:txBody>
      </p:sp>
      <p:sp>
        <p:nvSpPr>
          <p:cNvPr id="4" name="Espace réservé du contenu 3"/>
          <p:cNvSpPr>
            <a:spLocks noGrp="1"/>
          </p:cNvSpPr>
          <p:nvPr>
            <p:ph sz="half" idx="2"/>
          </p:nvPr>
        </p:nvSpPr>
        <p:spPr>
          <a:xfrm>
            <a:off x="4860032" y="1124744"/>
            <a:ext cx="3960440" cy="4824536"/>
          </a:xfrm>
        </p:spPr>
        <p:txBody>
          <a:bodyPr>
            <a:normAutofit fontScale="70000" lnSpcReduction="20000"/>
          </a:bodyPr>
          <a:lstStyle/>
          <a:p>
            <a:pPr>
              <a:buNone/>
            </a:pPr>
            <a:r>
              <a:rPr lang="fr-FR" sz="2000" i="1" dirty="0" smtClean="0">
                <a:solidFill>
                  <a:srgbClr val="669900"/>
                </a:solidFill>
              </a:rPr>
              <a:t>Les formes proches des magasins de producteurs :</a:t>
            </a:r>
          </a:p>
          <a:p>
            <a:pPr>
              <a:buNone/>
            </a:pPr>
            <a:endParaRPr lang="fr-FR" sz="2000" dirty="0" smtClean="0"/>
          </a:p>
          <a:p>
            <a:r>
              <a:rPr lang="fr-FR" sz="2000" b="1" dirty="0" smtClean="0"/>
              <a:t>Vente directe </a:t>
            </a:r>
            <a:r>
              <a:rPr lang="fr-FR" sz="2000" dirty="0" smtClean="0"/>
              <a:t>: marchés, </a:t>
            </a:r>
            <a:r>
              <a:rPr lang="fr-FR" sz="2000" dirty="0" err="1" smtClean="0"/>
              <a:t>Amap</a:t>
            </a:r>
            <a:endParaRPr lang="fr-FR" sz="2000" dirty="0" smtClean="0"/>
          </a:p>
          <a:p>
            <a:r>
              <a:rPr lang="fr-FR" sz="2000" b="1" dirty="0" smtClean="0"/>
              <a:t>Magasins</a:t>
            </a:r>
            <a:r>
              <a:rPr lang="fr-FR" sz="2000" dirty="0" smtClean="0"/>
              <a:t> : magasins et épiceries fermières et de produits locaux, magasins de produits biologiques</a:t>
            </a:r>
          </a:p>
          <a:p>
            <a:endParaRPr lang="fr-FR" sz="2000" dirty="0" smtClean="0"/>
          </a:p>
          <a:p>
            <a:pPr>
              <a:buNone/>
            </a:pPr>
            <a:r>
              <a:rPr lang="fr-FR" sz="2000" b="1" i="1" dirty="0" smtClean="0">
                <a:solidFill>
                  <a:srgbClr val="669900"/>
                </a:solidFill>
              </a:rPr>
              <a:t>17 </a:t>
            </a:r>
            <a:r>
              <a:rPr lang="fr-FR" sz="2000" i="1" dirty="0" smtClean="0">
                <a:solidFill>
                  <a:srgbClr val="669900"/>
                </a:solidFill>
              </a:rPr>
              <a:t>magasins de producteurs en 2015</a:t>
            </a:r>
          </a:p>
          <a:p>
            <a:pPr>
              <a:buNone/>
            </a:pPr>
            <a:endParaRPr lang="fr-FR" sz="2000" dirty="0" smtClean="0"/>
          </a:p>
          <a:p>
            <a:r>
              <a:rPr lang="fr-FR" sz="2000" dirty="0" smtClean="0"/>
              <a:t>Les territoires animés par un pôle urbain  </a:t>
            </a:r>
            <a:r>
              <a:rPr lang="fr-FR" sz="2000" dirty="0" smtClean="0"/>
              <a:t>comptent </a:t>
            </a:r>
            <a:r>
              <a:rPr lang="fr-FR" sz="2000" dirty="0" smtClean="0"/>
              <a:t>: 64 % des magasins de producteurs </a:t>
            </a:r>
            <a:r>
              <a:rPr lang="fr-FR" sz="2000" dirty="0" smtClean="0"/>
              <a:t>de la région Poitou-Charentes soit </a:t>
            </a:r>
            <a:r>
              <a:rPr lang="fr-FR" sz="2000" dirty="0" smtClean="0"/>
              <a:t>11 </a:t>
            </a:r>
            <a:r>
              <a:rPr lang="fr-FR" sz="2000" dirty="0" smtClean="0"/>
              <a:t>magasins sur</a:t>
            </a:r>
            <a:r>
              <a:rPr lang="fr-FR" sz="2000" dirty="0" smtClean="0"/>
              <a:t> 17.  (Poitiers, Niort, La Rochelle, Rochefort, Saintes, Royan, Angoulême)</a:t>
            </a:r>
          </a:p>
          <a:p>
            <a:endParaRPr lang="fr-FR" sz="2000" dirty="0" smtClean="0"/>
          </a:p>
          <a:p>
            <a:pPr lvl="1"/>
            <a:r>
              <a:rPr lang="fr-FR" sz="2000" dirty="0" smtClean="0"/>
              <a:t>Animés par </a:t>
            </a:r>
            <a:r>
              <a:rPr lang="fr-FR" sz="2000" dirty="0" smtClean="0"/>
              <a:t>un pôle moyen : 11 % soit 2 sur </a:t>
            </a:r>
            <a:r>
              <a:rPr lang="fr-FR" sz="2000" dirty="0" smtClean="0"/>
              <a:t>17 (Thouars, Parthenay)</a:t>
            </a:r>
            <a:endParaRPr lang="fr-FR" sz="2000" dirty="0" smtClean="0"/>
          </a:p>
          <a:p>
            <a:pPr lvl="1"/>
            <a:r>
              <a:rPr lang="fr-FR" sz="2000" dirty="0" smtClean="0"/>
              <a:t>Les b</a:t>
            </a:r>
            <a:r>
              <a:rPr lang="fr-FR" sz="2000" dirty="0" smtClean="0"/>
              <a:t>assins </a:t>
            </a:r>
            <a:r>
              <a:rPr lang="fr-FR" sz="2000" dirty="0" smtClean="0"/>
              <a:t>de vie ruraux : 23 % soit 4 sur 17</a:t>
            </a:r>
            <a:r>
              <a:rPr lang="fr-FR" sz="2000" dirty="0" smtClean="0"/>
              <a:t>.</a:t>
            </a:r>
          </a:p>
          <a:p>
            <a:pPr lvl="1"/>
            <a:r>
              <a:rPr lang="fr-FR" sz="2000" dirty="0" smtClean="0"/>
              <a:t>(Chauvigny, Montmorillon, Surgères, </a:t>
            </a:r>
            <a:r>
              <a:rPr lang="fr-FR" sz="2000" dirty="0" err="1" smtClean="0"/>
              <a:t>Bellefonds</a:t>
            </a:r>
            <a:r>
              <a:rPr lang="fr-FR" sz="2000" dirty="0" smtClean="0"/>
              <a:t>)</a:t>
            </a:r>
            <a:endParaRPr lang="fr-FR" sz="2000" dirty="0" smtClean="0"/>
          </a:p>
          <a:p>
            <a:endParaRPr lang="fr-FR" sz="2000" dirty="0" smtClean="0"/>
          </a:p>
          <a:p>
            <a:r>
              <a:rPr lang="fr-FR" sz="2000" b="1" dirty="0" smtClean="0"/>
              <a:t>Les  littoraux</a:t>
            </a:r>
            <a:r>
              <a:rPr lang="fr-FR" sz="2000" dirty="0" smtClean="0"/>
              <a:t> comptabilisent </a:t>
            </a:r>
            <a:r>
              <a:rPr lang="fr-FR" sz="2000" b="1" dirty="0" smtClean="0"/>
              <a:t>5 magasins de producteurs soit 29% de l’offre actuel. </a:t>
            </a:r>
          </a:p>
          <a:p>
            <a:pPr>
              <a:buNone/>
            </a:pPr>
            <a:endParaRPr lang="fr-FR" sz="1400" dirty="0" smtClean="0"/>
          </a:p>
        </p:txBody>
      </p:sp>
      <p:pic>
        <p:nvPicPr>
          <p:cNvPr id="1028" name="Picture 4"/>
          <p:cNvPicPr>
            <a:picLocks noGrp="1" noChangeAspect="1" noChangeArrowheads="1"/>
          </p:cNvPicPr>
          <p:nvPr>
            <p:ph sz="half" idx="1"/>
          </p:nvPr>
        </p:nvPicPr>
        <p:blipFill>
          <a:blip r:embed="rId3" cstate="print"/>
          <a:srcRect/>
          <a:stretch>
            <a:fillRect/>
          </a:stretch>
        </p:blipFill>
        <p:spPr bwMode="auto">
          <a:xfrm>
            <a:off x="1361776" y="1600200"/>
            <a:ext cx="3323236"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dirty="0" smtClean="0">
                <a:solidFill>
                  <a:srgbClr val="DC2C00"/>
                </a:solidFill>
              </a:rPr>
              <a:t>Estimation du potentiel de développement des magasins de producteurs en Poitou-Charentes </a:t>
            </a:r>
            <a:endParaRPr lang="fr-FR" sz="2800" dirty="0"/>
          </a:p>
        </p:txBody>
      </p:sp>
      <p:sp>
        <p:nvSpPr>
          <p:cNvPr id="4" name="Espace réservé du contenu 3"/>
          <p:cNvSpPr>
            <a:spLocks noGrp="1"/>
          </p:cNvSpPr>
          <p:nvPr>
            <p:ph sz="half" idx="2"/>
          </p:nvPr>
        </p:nvSpPr>
        <p:spPr/>
        <p:txBody>
          <a:bodyPr>
            <a:normAutofit fontScale="62500" lnSpcReduction="20000"/>
          </a:bodyPr>
          <a:lstStyle/>
          <a:p>
            <a:pPr>
              <a:buNone/>
            </a:pPr>
            <a:endParaRPr lang="fr-FR" dirty="0" smtClean="0"/>
          </a:p>
          <a:p>
            <a:r>
              <a:rPr lang="fr-FR" dirty="0" smtClean="0"/>
              <a:t>Les </a:t>
            </a:r>
            <a:r>
              <a:rPr lang="fr-FR" b="1" dirty="0" smtClean="0"/>
              <a:t>dépenses alimentaires régionales en circuits courts </a:t>
            </a:r>
            <a:r>
              <a:rPr lang="fr-FR" dirty="0" smtClean="0"/>
              <a:t>sont estimées à </a:t>
            </a:r>
            <a:r>
              <a:rPr lang="fr-FR" b="1" dirty="0" smtClean="0"/>
              <a:t>250 millions </a:t>
            </a:r>
            <a:r>
              <a:rPr lang="fr-FR" dirty="0" smtClean="0"/>
              <a:t>d’euros</a:t>
            </a:r>
          </a:p>
          <a:p>
            <a:endParaRPr lang="fr-FR" dirty="0" smtClean="0"/>
          </a:p>
          <a:p>
            <a:r>
              <a:rPr lang="fr-FR" dirty="0" smtClean="0"/>
              <a:t>Le volume de vente </a:t>
            </a:r>
            <a:r>
              <a:rPr lang="fr-FR" b="1" dirty="0" smtClean="0"/>
              <a:t>potentiel</a:t>
            </a:r>
            <a:r>
              <a:rPr lang="fr-FR" dirty="0" smtClean="0"/>
              <a:t> des </a:t>
            </a:r>
            <a:r>
              <a:rPr lang="fr-FR" b="1" dirty="0" smtClean="0"/>
              <a:t>magasin de producteurs en Poitou-Charentes </a:t>
            </a:r>
            <a:r>
              <a:rPr lang="fr-FR" dirty="0" smtClean="0"/>
              <a:t>est  estimé à </a:t>
            </a:r>
            <a:r>
              <a:rPr lang="fr-FR" b="1" dirty="0" smtClean="0"/>
              <a:t>74 millions</a:t>
            </a:r>
            <a:r>
              <a:rPr lang="fr-FR" dirty="0" smtClean="0"/>
              <a:t> d’euros</a:t>
            </a:r>
          </a:p>
          <a:p>
            <a:endParaRPr lang="fr-FR" dirty="0" smtClean="0"/>
          </a:p>
          <a:p>
            <a:pPr lvl="1"/>
            <a:r>
              <a:rPr lang="fr-FR" dirty="0" smtClean="0"/>
              <a:t>Les magasins de producteurs existants représentent </a:t>
            </a:r>
            <a:r>
              <a:rPr lang="fr-FR" b="1" dirty="0" smtClean="0"/>
              <a:t>18 % de ce potentiel </a:t>
            </a:r>
            <a:endParaRPr lang="fr-FR" dirty="0" smtClean="0"/>
          </a:p>
          <a:p>
            <a:pPr>
              <a:buNone/>
            </a:pPr>
            <a:endParaRPr lang="fr-FR" dirty="0" smtClean="0"/>
          </a:p>
          <a:p>
            <a:r>
              <a:rPr lang="fr-FR" dirty="0" smtClean="0"/>
              <a:t>Il y a encore de la place de pour de nouveaux projets !</a:t>
            </a:r>
          </a:p>
          <a:p>
            <a:endParaRPr lang="fr-FR" dirty="0"/>
          </a:p>
        </p:txBody>
      </p:sp>
      <p:pic>
        <p:nvPicPr>
          <p:cNvPr id="3074" name="Picture 2"/>
          <p:cNvPicPr>
            <a:picLocks noGrp="1" noChangeAspect="1" noChangeArrowheads="1"/>
          </p:cNvPicPr>
          <p:nvPr>
            <p:ph sz="half" idx="1"/>
          </p:nvPr>
        </p:nvPicPr>
        <p:blipFill>
          <a:blip r:embed="rId3" cstate="print"/>
          <a:srcRect/>
          <a:stretch>
            <a:fillRect/>
          </a:stretch>
        </p:blipFill>
        <p:spPr bwMode="auto">
          <a:xfrm>
            <a:off x="1421508" y="1600200"/>
            <a:ext cx="3203772"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smtClean="0">
                <a:solidFill>
                  <a:srgbClr val="DC2C00"/>
                </a:solidFill>
              </a:rPr>
              <a:t>Potentiel de développement d’un magasin de producteurs en Sud Vienne </a:t>
            </a:r>
            <a:br>
              <a:rPr lang="fr-FR" sz="2400" dirty="0" smtClean="0">
                <a:solidFill>
                  <a:srgbClr val="DC2C00"/>
                </a:solidFill>
              </a:rPr>
            </a:br>
            <a:r>
              <a:rPr lang="fr-FR" sz="1800" i="1" dirty="0" smtClean="0">
                <a:solidFill>
                  <a:srgbClr val="DC2C00"/>
                </a:solidFill>
              </a:rPr>
              <a:t>Etude sur le territoire test des bassins de vie de Couhé, Gençay, Vivonne</a:t>
            </a:r>
            <a:endParaRPr lang="fr-FR" sz="1800" i="1" dirty="0">
              <a:solidFill>
                <a:srgbClr val="DC2C00"/>
              </a:solidFill>
            </a:endParaRPr>
          </a:p>
        </p:txBody>
      </p:sp>
      <p:sp>
        <p:nvSpPr>
          <p:cNvPr id="4" name="Espace réservé du contenu 3"/>
          <p:cNvSpPr>
            <a:spLocks noGrp="1"/>
          </p:cNvSpPr>
          <p:nvPr>
            <p:ph sz="half" idx="2"/>
          </p:nvPr>
        </p:nvSpPr>
        <p:spPr>
          <a:xfrm>
            <a:off x="4788024" y="1484784"/>
            <a:ext cx="4032448" cy="4525963"/>
          </a:xfrm>
        </p:spPr>
        <p:txBody>
          <a:bodyPr>
            <a:noAutofit/>
          </a:bodyPr>
          <a:lstStyle/>
          <a:p>
            <a:pPr>
              <a:buNone/>
            </a:pPr>
            <a:r>
              <a:rPr lang="fr-FR" sz="1200" i="1" dirty="0" smtClean="0">
                <a:solidFill>
                  <a:srgbClr val="669900"/>
                </a:solidFill>
              </a:rPr>
              <a:t>Portrait de la demande</a:t>
            </a:r>
          </a:p>
          <a:p>
            <a:pPr>
              <a:buNone/>
            </a:pPr>
            <a:endParaRPr lang="fr-FR" sz="1200" i="1" dirty="0" smtClean="0">
              <a:solidFill>
                <a:srgbClr val="669900"/>
              </a:solidFill>
            </a:endParaRPr>
          </a:p>
          <a:p>
            <a:pPr>
              <a:buNone/>
            </a:pPr>
            <a:r>
              <a:rPr lang="fr-FR" sz="1200" dirty="0" smtClean="0"/>
              <a:t>Potentiel de la </a:t>
            </a:r>
            <a:r>
              <a:rPr lang="fr-FR" sz="1200" b="1" dirty="0" smtClean="0"/>
              <a:t>dépense alimentaire en circuit court </a:t>
            </a:r>
            <a:r>
              <a:rPr lang="fr-FR" sz="1200" dirty="0" smtClean="0"/>
              <a:t>est estimé à </a:t>
            </a:r>
            <a:r>
              <a:rPr lang="fr-FR" sz="1200" b="1" dirty="0" smtClean="0"/>
              <a:t>4,6 millions d’euros </a:t>
            </a:r>
            <a:r>
              <a:rPr lang="fr-FR" sz="1200" dirty="0" smtClean="0"/>
              <a:t>sur ce territoire</a:t>
            </a:r>
          </a:p>
          <a:p>
            <a:pPr>
              <a:buNone/>
            </a:pPr>
            <a:endParaRPr lang="fr-FR" sz="1200" dirty="0" smtClean="0"/>
          </a:p>
          <a:p>
            <a:pPr>
              <a:buNone/>
            </a:pPr>
            <a:r>
              <a:rPr lang="fr-FR" sz="1200" dirty="0" smtClean="0"/>
              <a:t>Soit un potentiel de </a:t>
            </a:r>
            <a:r>
              <a:rPr lang="fr-FR" sz="1200" b="1" dirty="0" smtClean="0"/>
              <a:t>550 000 euros de vente en magasins de producteurs</a:t>
            </a:r>
            <a:r>
              <a:rPr lang="fr-FR" sz="1200" dirty="0" smtClean="0"/>
              <a:t>. </a:t>
            </a:r>
          </a:p>
          <a:p>
            <a:pPr>
              <a:buNone/>
            </a:pPr>
            <a:endParaRPr lang="fr-FR" sz="1200" i="1" dirty="0" smtClean="0">
              <a:solidFill>
                <a:srgbClr val="669900"/>
              </a:solidFill>
            </a:endParaRPr>
          </a:p>
          <a:p>
            <a:pPr>
              <a:buNone/>
            </a:pPr>
            <a:r>
              <a:rPr lang="fr-FR" sz="1200" i="1" dirty="0" smtClean="0">
                <a:solidFill>
                  <a:srgbClr val="669900"/>
                </a:solidFill>
              </a:rPr>
              <a:t>Portrait de l’offre</a:t>
            </a:r>
          </a:p>
          <a:p>
            <a:pPr>
              <a:buNone/>
            </a:pPr>
            <a:endParaRPr lang="fr-FR" sz="1200" i="1" dirty="0" smtClean="0">
              <a:solidFill>
                <a:srgbClr val="669900"/>
              </a:solidFill>
            </a:endParaRPr>
          </a:p>
          <a:p>
            <a:r>
              <a:rPr lang="fr-FR" sz="1200" dirty="0" smtClean="0"/>
              <a:t>L’ attractivité </a:t>
            </a:r>
            <a:r>
              <a:rPr lang="fr-FR" sz="1200" dirty="0" smtClean="0"/>
              <a:t>de Poitiers Sud </a:t>
            </a:r>
            <a:endParaRPr lang="fr-FR" sz="1200" dirty="0" smtClean="0"/>
          </a:p>
          <a:p>
            <a:r>
              <a:rPr lang="fr-FR" sz="1200" dirty="0" smtClean="0"/>
              <a:t>Une </a:t>
            </a:r>
            <a:r>
              <a:rPr lang="fr-FR" sz="1200" dirty="0" smtClean="0"/>
              <a:t>offre présente sur le bassin de vie (supermarchés et marchés)</a:t>
            </a:r>
          </a:p>
          <a:p>
            <a:pPr>
              <a:buNone/>
            </a:pPr>
            <a:endParaRPr lang="fr-FR" sz="1200" i="1" dirty="0" smtClean="0">
              <a:solidFill>
                <a:srgbClr val="669900"/>
              </a:solidFill>
            </a:endParaRPr>
          </a:p>
          <a:p>
            <a:pPr algn="just">
              <a:buNone/>
            </a:pPr>
            <a:r>
              <a:rPr lang="fr-FR" sz="1200" b="1" dirty="0" smtClean="0"/>
              <a:t>Enquête quantitative et qualitative : </a:t>
            </a:r>
            <a:endParaRPr lang="fr-FR" sz="1200" b="1" dirty="0" smtClean="0"/>
          </a:p>
          <a:p>
            <a:pPr algn="just">
              <a:buNone/>
            </a:pPr>
            <a:r>
              <a:rPr lang="fr-FR" sz="1200" b="1" u="sng" dirty="0" smtClean="0"/>
              <a:t>22 </a:t>
            </a:r>
            <a:r>
              <a:rPr lang="fr-FR" sz="1200" b="1" u="sng" dirty="0" smtClean="0"/>
              <a:t>producteurs en circuits courts </a:t>
            </a:r>
            <a:r>
              <a:rPr lang="fr-FR" sz="1200" b="1" dirty="0" smtClean="0"/>
              <a:t>proposant des produits de la gamme principale des magasins de </a:t>
            </a:r>
            <a:r>
              <a:rPr lang="fr-FR" sz="1200" b="1" dirty="0" smtClean="0"/>
              <a:t>producteurs  </a:t>
            </a:r>
            <a:r>
              <a:rPr lang="fr-FR" sz="1200" dirty="0" smtClean="0"/>
              <a:t>bœuf, porc, volailles, agneau, produits laitiers et fromagers (vache et chèvre) légumes, fruits, miel et escargot</a:t>
            </a:r>
            <a:endParaRPr lang="fr-FR" sz="1200" b="1" dirty="0" smtClean="0"/>
          </a:p>
          <a:p>
            <a:pPr algn="just">
              <a:buNone/>
            </a:pPr>
            <a:endParaRPr lang="fr-FR" sz="1200" dirty="0" smtClean="0"/>
          </a:p>
          <a:p>
            <a:pPr algn="just"/>
            <a:r>
              <a:rPr lang="fr-FR" sz="1200" b="1" dirty="0" smtClean="0"/>
              <a:t>2,6 millions de CA </a:t>
            </a:r>
            <a:r>
              <a:rPr lang="fr-FR" sz="1200" dirty="0" smtClean="0"/>
              <a:t>estimé en Circuits Courts</a:t>
            </a:r>
            <a:r>
              <a:rPr lang="fr-FR" sz="1200" dirty="0" smtClean="0"/>
              <a:t>,</a:t>
            </a:r>
          </a:p>
          <a:p>
            <a:pPr algn="just"/>
            <a:r>
              <a:rPr lang="fr-FR" sz="1200" dirty="0" smtClean="0"/>
              <a:t> </a:t>
            </a:r>
            <a:r>
              <a:rPr lang="fr-FR" sz="1200" b="1" dirty="0" smtClean="0"/>
              <a:t>66 équivalents temps plein</a:t>
            </a:r>
          </a:p>
        </p:txBody>
      </p:sp>
      <p:pic>
        <p:nvPicPr>
          <p:cNvPr id="3075" name="Picture 3" descr="I:\We Transfer\carte_territoire_test_producteurs.jpg"/>
          <p:cNvPicPr>
            <a:picLocks noGrp="1" noChangeAspect="1" noChangeArrowheads="1"/>
          </p:cNvPicPr>
          <p:nvPr>
            <p:ph sz="half" idx="1"/>
          </p:nvPr>
        </p:nvPicPr>
        <p:blipFill>
          <a:blip r:embed="rId3" cstate="print"/>
          <a:srcRect/>
          <a:stretch>
            <a:fillRect/>
          </a:stretch>
        </p:blipFill>
        <p:spPr bwMode="auto">
          <a:xfrm>
            <a:off x="1429452" y="1557338"/>
            <a:ext cx="3187883" cy="456882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noProof="1" smtClean="0">
                <a:solidFill>
                  <a:srgbClr val="DC2C00"/>
                </a:solidFill>
              </a:rPr>
              <a:t>Evaluer le potentiel et les conditions de développement d’un projet de magasins de producteurs sur un territoire</a:t>
            </a:r>
            <a:endParaRPr lang="fr-FR" sz="2400" dirty="0">
              <a:solidFill>
                <a:srgbClr val="DC2C00"/>
              </a:solidFill>
            </a:endParaRPr>
          </a:p>
        </p:txBody>
      </p:sp>
      <p:sp>
        <p:nvSpPr>
          <p:cNvPr id="3" name="Espace réservé du contenu 2"/>
          <p:cNvSpPr>
            <a:spLocks noGrp="1"/>
          </p:cNvSpPr>
          <p:nvPr>
            <p:ph idx="1"/>
          </p:nvPr>
        </p:nvSpPr>
        <p:spPr>
          <a:xfrm>
            <a:off x="1187624" y="1600200"/>
            <a:ext cx="7725544" cy="4781128"/>
          </a:xfrm>
        </p:spPr>
        <p:txBody>
          <a:bodyPr>
            <a:normAutofit fontScale="77500" lnSpcReduction="20000"/>
          </a:bodyPr>
          <a:lstStyle/>
          <a:p>
            <a:pPr algn="just">
              <a:buNone/>
            </a:pPr>
            <a:r>
              <a:rPr lang="fr-FR" b="1" i="1" dirty="0" smtClean="0">
                <a:solidFill>
                  <a:srgbClr val="669900"/>
                </a:solidFill>
              </a:rPr>
              <a:t>Pratiques des circuits courts et intérêt pour les magasins de </a:t>
            </a:r>
            <a:r>
              <a:rPr lang="fr-FR" b="1" i="1" dirty="0" smtClean="0">
                <a:solidFill>
                  <a:srgbClr val="669900"/>
                </a:solidFill>
              </a:rPr>
              <a:t>producteurs. </a:t>
            </a:r>
            <a:endParaRPr lang="fr-FR" b="1" i="1" dirty="0" smtClean="0">
              <a:solidFill>
                <a:srgbClr val="669900"/>
              </a:solidFill>
            </a:endParaRPr>
          </a:p>
          <a:p>
            <a:pPr algn="just">
              <a:buNone/>
            </a:pPr>
            <a:endParaRPr lang="fr-FR" b="1" i="1" dirty="0" smtClean="0">
              <a:solidFill>
                <a:srgbClr val="669900"/>
              </a:solidFill>
            </a:endParaRPr>
          </a:p>
          <a:p>
            <a:r>
              <a:rPr lang="fr-FR" dirty="0" smtClean="0"/>
              <a:t>Une majorité de petites exploitations dont le chiffre d’affaires en circuits courts représentent  plus de 75%  du chiffre d’affaires total</a:t>
            </a:r>
          </a:p>
          <a:p>
            <a:endParaRPr lang="fr-FR" dirty="0" smtClean="0"/>
          </a:p>
          <a:p>
            <a:r>
              <a:rPr lang="fr-FR" dirty="0" smtClean="0"/>
              <a:t>La vente à la ferme et les marchés sont les modalités de vente les plus pratiquées par les producteurs du territoire </a:t>
            </a:r>
          </a:p>
          <a:p>
            <a:endParaRPr lang="fr-FR" dirty="0" smtClean="0"/>
          </a:p>
          <a:p>
            <a:r>
              <a:rPr lang="fr-FR" dirty="0" smtClean="0"/>
              <a:t>Les producteurs intéressés par les magasins de producteurs se recrutent d’abord parmi les producteurs inscrits dans les circuits courts depuis moins de 10 ans.</a:t>
            </a:r>
          </a:p>
          <a:p>
            <a:endParaRPr lang="fr-FR" dirty="0" smtClean="0"/>
          </a:p>
          <a:p>
            <a:r>
              <a:rPr lang="fr-FR" dirty="0" smtClean="0"/>
              <a:t>Près des 2/3 des producteurs interrogés ont recours </a:t>
            </a:r>
            <a:r>
              <a:rPr lang="fr-FR" dirty="0" smtClean="0"/>
              <a:t>aux </a:t>
            </a:r>
            <a:r>
              <a:rPr lang="fr-FR" dirty="0" smtClean="0"/>
              <a:t>magasins de producteurs principalement en tant </a:t>
            </a:r>
            <a:r>
              <a:rPr lang="fr-FR" dirty="0" smtClean="0"/>
              <a:t>qu’apporteurs.</a:t>
            </a:r>
          </a:p>
          <a:p>
            <a:pPr>
              <a:buNone/>
            </a:pPr>
            <a:r>
              <a:rPr lang="fr-FR" dirty="0" smtClean="0"/>
              <a:t> </a:t>
            </a:r>
            <a:r>
              <a:rPr lang="fr-FR" dirty="0" smtClean="0"/>
              <a:t>                                                                 </a:t>
            </a:r>
          </a:p>
          <a:p>
            <a:pPr>
              <a:buNone/>
            </a:pPr>
            <a:r>
              <a:rPr lang="fr-FR" dirty="0" smtClean="0"/>
              <a:t>	</a:t>
            </a:r>
            <a:r>
              <a:rPr lang="fr-FR" dirty="0" smtClean="0"/>
              <a:t>			</a:t>
            </a:r>
            <a:r>
              <a:rPr lang="fr-FR" sz="2300" i="1" dirty="0" smtClean="0"/>
              <a:t>	Source : Enquête AFIPAR 2015</a:t>
            </a:r>
            <a:endParaRPr lang="fr-FR" sz="2300" i="1" dirty="0" smtClean="0"/>
          </a:p>
          <a:p>
            <a:endParaRPr lang="fr-FR" dirty="0" smtClean="0"/>
          </a:p>
          <a:p>
            <a:endParaRPr lang="fr-FR" dirty="0" smtClean="0"/>
          </a:p>
          <a:p>
            <a:endParaRPr lang="fr-FR" dirty="0" smtClean="0"/>
          </a:p>
          <a:p>
            <a:endParaRPr lang="fr-FR" dirty="0" smtClean="0"/>
          </a:p>
        </p:txBody>
      </p:sp>
    </p:spTree>
    <p:extLst>
      <p:ext uri="{BB962C8B-B14F-4D97-AF65-F5344CB8AC3E}">
        <p14:creationId xmlns="" xmlns:p14="http://schemas.microsoft.com/office/powerpoint/2010/main" val="574396202"/>
      </p:ext>
    </p:extLst>
  </p:cSld>
  <p:clrMapOvr>
    <a:masterClrMapping/>
  </p:clrMapOvr>
  <p:timing>
    <p:tnLst>
      <p:par>
        <p:cTn id="1" dur="indefinite" restart="never" nodeType="tmRoot"/>
      </p:par>
    </p:tnLst>
  </p:timing>
</p:sld>
</file>

<file path=ppt/theme/theme1.xml><?xml version="1.0" encoding="utf-8"?>
<a:theme xmlns:a="http://schemas.openxmlformats.org/drawingml/2006/main" name="GreenWave_BusDesignSlides">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406B6EB-8CCB-429C-9D3B-EA09378A397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GreenWave_BusDesignSlides</Template>
  <TotalTime>1413</TotalTime>
  <Words>2376</Words>
  <Application>Microsoft Office PowerPoint</Application>
  <PresentationFormat>Affichage à l'écran (4:3)</PresentationFormat>
  <Paragraphs>257</Paragraphs>
  <Slides>13</Slides>
  <Notes>12</Notes>
  <HiddenSlides>0</HiddenSlides>
  <MMClips>0</MMClips>
  <ScaleCrop>false</ScaleCrop>
  <HeadingPairs>
    <vt:vector size="4" baseType="variant">
      <vt:variant>
        <vt:lpstr>Thème</vt:lpstr>
      </vt:variant>
      <vt:variant>
        <vt:i4>1</vt:i4>
      </vt:variant>
      <vt:variant>
        <vt:lpstr>Titres des diapositives</vt:lpstr>
      </vt:variant>
      <vt:variant>
        <vt:i4>13</vt:i4>
      </vt:variant>
    </vt:vector>
  </HeadingPairs>
  <TitlesOfParts>
    <vt:vector size="14" baseType="lpstr">
      <vt:lpstr>GreenWave_BusDesignSlides</vt:lpstr>
      <vt:lpstr>Plan régional de développement des Circuits courts et de l’Economie Alimentaire de Proximité</vt:lpstr>
      <vt:lpstr>Les magasins de producteurs en  Poitou-Charentes.  Diagnostic régional de l’offre et de la demande  Potentiel et conditions de développement d’un projet sur un territoire </vt:lpstr>
      <vt:lpstr>Les magasins de producteurs en Poitou-Charentes </vt:lpstr>
      <vt:lpstr>Qu’est ce qu’un magasin de producteurs ?  </vt:lpstr>
      <vt:lpstr>Les consommateurs des magasins de producteurs en Poitou-Charentes</vt:lpstr>
      <vt:lpstr>Offre en circuits courts et magasins de producteurs en Poitou-Charentes</vt:lpstr>
      <vt:lpstr>Estimation du potentiel de développement des magasins de producteurs en Poitou-Charentes </vt:lpstr>
      <vt:lpstr>Potentiel de développement d’un magasin de producteurs en Sud Vienne  Etude sur le territoire test des bassins de vie de Couhé, Gençay, Vivonne</vt:lpstr>
      <vt:lpstr>Evaluer le potentiel et les conditions de développement d’un projet de magasins de producteurs sur un territoire</vt:lpstr>
      <vt:lpstr>Une gamme complète produite sur le territoire </vt:lpstr>
      <vt:lpstr>Les magasins de producteurs sont ils des opportunités  pour les producteurs en circuits courts du territoire ? </vt:lpstr>
      <vt:lpstr>Perspectives</vt:lpstr>
      <vt:lpstr>MERCI DE VOTRE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 d’entreprise]</dc:title>
  <dc:creator>LOCHON Valérie</dc:creator>
  <cp:lastModifiedBy>Annabelle</cp:lastModifiedBy>
  <cp:revision>199</cp:revision>
  <dcterms:created xsi:type="dcterms:W3CDTF">2015-12-01T08:13:44Z</dcterms:created>
  <dcterms:modified xsi:type="dcterms:W3CDTF">2015-12-14T06:43:45Z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TC103853789990</vt:lpwstr>
  </property>
</Properties>
</file>