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8" r:id="rId4"/>
    <p:sldId id="257" r:id="rId5"/>
    <p:sldId id="258" r:id="rId6"/>
    <p:sldId id="270" r:id="rId7"/>
    <p:sldId id="269" r:id="rId8"/>
    <p:sldId id="259" r:id="rId9"/>
    <p:sldId id="271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FF6600"/>
    <a:srgbClr val="FF9953"/>
    <a:srgbClr val="4F6228"/>
    <a:srgbClr val="DC2C00"/>
    <a:srgbClr val="77933C"/>
    <a:srgbClr val="92D050"/>
    <a:srgbClr val="669900"/>
    <a:srgbClr val="AF9738"/>
    <a:srgbClr val="A1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491" autoAdjust="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294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3498FED-E309-4234-8533-7FE78C07775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17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964F934-0B1F-4A2D-B327-660F7F58F120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04592BD-A84E-44A3-8DF7-E6ED0C1DA7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3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78"/>
            <a:fld id="{404592BD-A84E-44A3-8DF7-E6ED0C1DA784}" type="slidenum">
              <a:rPr lang="en-US">
                <a:latin typeface="Calibri"/>
              </a:rPr>
              <a:pPr defTabSz="990478"/>
              <a:t>1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78"/>
            <a:fld id="{404592BD-A84E-44A3-8DF7-E6ED0C1DA784}" type="slidenum">
              <a:rPr lang="en-US">
                <a:latin typeface="Calibri"/>
              </a:rPr>
              <a:pPr defTabSz="990478"/>
              <a:t>2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62664" y="6446504"/>
            <a:ext cx="11151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25544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0"/>
            <a:ext cx="7725544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664" y="6446504"/>
            <a:ext cx="11151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36601"/>
            <a:ext cx="504056" cy="5750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71564"/>
            <a:ext cx="504056" cy="34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3" y="4406900"/>
            <a:ext cx="730708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3" y="2906713"/>
            <a:ext cx="730708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664" y="6446504"/>
            <a:ext cx="11151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36601"/>
            <a:ext cx="504056" cy="5750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71564"/>
            <a:ext cx="504056" cy="34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00200"/>
            <a:ext cx="36724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724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664" y="6446504"/>
            <a:ext cx="11151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36601"/>
            <a:ext cx="504056" cy="5750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71564"/>
            <a:ext cx="504056" cy="34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664" y="6446504"/>
            <a:ext cx="11151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36601"/>
            <a:ext cx="504056" cy="5750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71564"/>
            <a:ext cx="504056" cy="34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634836" cy="6858002"/>
            <a:chOff x="0" y="0"/>
            <a:chExt cx="9634836" cy="6858002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 rot="5400000">
              <a:off x="5169503" y="2883506"/>
              <a:ext cx="2060851" cy="5888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 rot="12108198">
              <a:off x="4605636" y="519298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2664" y="6446504"/>
            <a:ext cx="1115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5408" y="274638"/>
            <a:ext cx="75313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408" y="1600200"/>
            <a:ext cx="753139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52000" cy="6836111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10208" y="6446504"/>
            <a:ext cx="11254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14 décembre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1979712" y="6446504"/>
            <a:ext cx="43924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fr-FR" smtClean="0">
                <a:solidFill>
                  <a:schemeClr val="bg1">
                    <a:lumMod val="50000"/>
                  </a:schemeClr>
                </a:solidFill>
              </a:rPr>
              <a:t>lan</a:t>
            </a:r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 r</a:t>
            </a:r>
            <a:r>
              <a:rPr lang="fr-FR" smtClean="0">
                <a:solidFill>
                  <a:schemeClr val="bg1">
                    <a:lumMod val="50000"/>
                  </a:schemeClr>
                </a:solidFill>
              </a:rPr>
              <a:t>égional</a:t>
            </a:r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mtClean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 d</a:t>
            </a:r>
            <a:r>
              <a:rPr lang="fr-FR" smtClean="0">
                <a:solidFill>
                  <a:schemeClr val="bg1">
                    <a:lumMod val="50000"/>
                  </a:schemeClr>
                </a:solidFill>
              </a:rPr>
              <a:t>éveloppement</a:t>
            </a:r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mtClean="0">
                <a:solidFill>
                  <a:schemeClr val="bg1">
                    <a:lumMod val="50000"/>
                  </a:schemeClr>
                </a:solidFill>
              </a:rPr>
              <a:t>des</a:t>
            </a:r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r-FR" sz="900" b="1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ircuits </a:t>
            </a:r>
            <a:r>
              <a:rPr lang="fr-FR" sz="900" b="1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ourts </a:t>
            </a:r>
          </a:p>
          <a:p>
            <a:pPr algn="ctr"/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et de l’</a:t>
            </a:r>
            <a:r>
              <a:rPr lang="fr-FR" sz="900" b="1" smtClean="0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conomie </a:t>
            </a:r>
            <a:r>
              <a:rPr lang="fr-FR" sz="900" b="1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limentaire de </a:t>
            </a:r>
            <a:r>
              <a:rPr lang="fr-FR" sz="900" b="1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roximité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5.jpeg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7582" y="980728"/>
            <a:ext cx="6644025" cy="3785652"/>
          </a:xfrm>
        </p:spPr>
        <p:txBody>
          <a:bodyPr/>
          <a:lstStyle/>
          <a:p>
            <a:r>
              <a:rPr lang="fr-FR" sz="4800" b="1" noProof="1" smtClean="0">
                <a:solidFill>
                  <a:srgbClr val="DC2C00"/>
                </a:solidFill>
              </a:rPr>
              <a:t>Plan régional de développement des Circuits courts et de l’Economie Alimentaire de Proximité</a:t>
            </a:r>
            <a:endParaRPr lang="fr-FR" sz="4800" b="1" noProof="1">
              <a:solidFill>
                <a:srgbClr val="DC2C00"/>
              </a:solidFill>
            </a:endParaRPr>
          </a:p>
        </p:txBody>
      </p:sp>
      <p:pic>
        <p:nvPicPr>
          <p:cNvPr id="11" name="Picture 3"/>
          <p:cNvPicPr/>
          <p:nvPr/>
        </p:nvPicPr>
        <p:blipFill>
          <a:blip r:embed="rId3"/>
          <a:stretch/>
        </p:blipFill>
        <p:spPr>
          <a:xfrm>
            <a:off x="6435182" y="5312705"/>
            <a:ext cx="685395" cy="441920"/>
          </a:xfrm>
          <a:prstGeom prst="rect">
            <a:avLst/>
          </a:prstGeom>
          <a:ln>
            <a:noFill/>
          </a:ln>
        </p:spPr>
      </p:pic>
      <p:pic>
        <p:nvPicPr>
          <p:cNvPr id="12" name="Picture 6"/>
          <p:cNvPicPr/>
          <p:nvPr/>
        </p:nvPicPr>
        <p:blipFill>
          <a:blip r:embed="rId4"/>
          <a:stretch/>
        </p:blipFill>
        <p:spPr>
          <a:xfrm>
            <a:off x="1196503" y="5254978"/>
            <a:ext cx="1120770" cy="557374"/>
          </a:xfrm>
          <a:prstGeom prst="rect">
            <a:avLst/>
          </a:prstGeom>
          <a:ln>
            <a:noFill/>
          </a:ln>
        </p:spPr>
      </p:pic>
      <p:pic>
        <p:nvPicPr>
          <p:cNvPr id="13" name="Picture 15"/>
          <p:cNvPicPr/>
          <p:nvPr/>
        </p:nvPicPr>
        <p:blipFill>
          <a:blip r:embed="rId5"/>
          <a:stretch/>
        </p:blipFill>
        <p:spPr>
          <a:xfrm>
            <a:off x="2505001" y="5161123"/>
            <a:ext cx="580674" cy="745085"/>
          </a:xfrm>
          <a:prstGeom prst="rect">
            <a:avLst/>
          </a:prstGeom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17779"/>
            <a:ext cx="1010161" cy="43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03" y="5216186"/>
            <a:ext cx="906258" cy="63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59" y="5105924"/>
            <a:ext cx="749895" cy="85548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89" y="5215753"/>
            <a:ext cx="942442" cy="63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3816528" y="4869160"/>
            <a:ext cx="140682" cy="68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4789248" y="4869160"/>
            <a:ext cx="140682" cy="68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3"/>
          <p:cNvSpPr/>
          <p:nvPr/>
        </p:nvSpPr>
        <p:spPr>
          <a:xfrm>
            <a:off x="5761968" y="4869160"/>
            <a:ext cx="140682" cy="68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4"/>
          <p:cNvSpPr/>
          <p:nvPr/>
        </p:nvSpPr>
        <p:spPr>
          <a:xfrm>
            <a:off x="7707408" y="4869160"/>
            <a:ext cx="140682" cy="68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5"/>
          <p:cNvSpPr/>
          <p:nvPr/>
        </p:nvSpPr>
        <p:spPr>
          <a:xfrm>
            <a:off x="6734688" y="4869160"/>
            <a:ext cx="140682" cy="68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6"/>
          <p:cNvSpPr/>
          <p:nvPr/>
        </p:nvSpPr>
        <p:spPr>
          <a:xfrm>
            <a:off x="2843808" y="4869160"/>
            <a:ext cx="140682" cy="68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7"/>
          <p:cNvSpPr/>
          <p:nvPr/>
        </p:nvSpPr>
        <p:spPr>
          <a:xfrm>
            <a:off x="3973905" y="980728"/>
            <a:ext cx="281648" cy="324036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TextShape 8"/>
          <p:cNvSpPr txBox="1"/>
          <p:nvPr/>
        </p:nvSpPr>
        <p:spPr>
          <a:xfrm>
            <a:off x="6335002" y="319661"/>
            <a:ext cx="2672694" cy="59374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2400" b="1" strike="noStrike" dirty="0">
                <a:solidFill>
                  <a:srgbClr val="AF9738"/>
                </a:solidFill>
                <a:latin typeface="Calibri"/>
              </a:rPr>
              <a:t>Répondre aux besoins de la RHD</a:t>
            </a:r>
            <a:endParaRPr dirty="0">
              <a:solidFill>
                <a:srgbClr val="AF9738"/>
              </a:solidFill>
            </a:endParaRPr>
          </a:p>
        </p:txBody>
      </p:sp>
      <p:sp>
        <p:nvSpPr>
          <p:cNvPr id="12" name="CustomShape 9"/>
          <p:cNvSpPr/>
          <p:nvPr/>
        </p:nvSpPr>
        <p:spPr>
          <a:xfrm>
            <a:off x="1202262" y="5103992"/>
            <a:ext cx="2073594" cy="1323566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3" name="CustomShape 10"/>
          <p:cNvSpPr/>
          <p:nvPr/>
        </p:nvSpPr>
        <p:spPr>
          <a:xfrm>
            <a:off x="1202262" y="2717657"/>
            <a:ext cx="838742" cy="1962516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" name="CustomShape 11"/>
          <p:cNvSpPr/>
          <p:nvPr/>
        </p:nvSpPr>
        <p:spPr>
          <a:xfrm>
            <a:off x="1124286" y="2926220"/>
            <a:ext cx="789686" cy="175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2"/>
          <p:cNvSpPr/>
          <p:nvPr/>
        </p:nvSpPr>
        <p:spPr>
          <a:xfrm rot="16200000">
            <a:off x="957879" y="1337762"/>
            <a:ext cx="1327509" cy="838742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sz="1600" dirty="0">
              <a:latin typeface="+mj-lt"/>
            </a:endParaRPr>
          </a:p>
        </p:txBody>
      </p:sp>
      <p:sp>
        <p:nvSpPr>
          <p:cNvPr id="16" name="CustomShape 13"/>
          <p:cNvSpPr/>
          <p:nvPr/>
        </p:nvSpPr>
        <p:spPr>
          <a:xfrm>
            <a:off x="2659120" y="1412776"/>
            <a:ext cx="2649858" cy="576000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0" rIns="0" bIns="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Magasins de producteurs :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 13 nouveaux magasins</a:t>
            </a:r>
            <a:endParaRPr dirty="0"/>
          </a:p>
        </p:txBody>
      </p:sp>
      <p:sp>
        <p:nvSpPr>
          <p:cNvPr id="17" name="CustomShape 14"/>
          <p:cNvSpPr/>
          <p:nvPr/>
        </p:nvSpPr>
        <p:spPr>
          <a:xfrm rot="16200000">
            <a:off x="575638" y="3531533"/>
            <a:ext cx="1645062" cy="4519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+mj-lt"/>
              </a:rPr>
              <a:t>Axe 2 : </a:t>
            </a:r>
            <a:r>
              <a:rPr lang="fr-FR" sz="1600" b="1" strike="noStrike" dirty="0">
                <a:solidFill>
                  <a:srgbClr val="FFFFFF"/>
                </a:solidFill>
                <a:latin typeface="+mj-lt"/>
              </a:rPr>
              <a:t>Développer l’offre</a:t>
            </a:r>
            <a:endParaRPr sz="1600" dirty="0">
              <a:latin typeface="+mj-lt"/>
            </a:endParaRPr>
          </a:p>
        </p:txBody>
      </p:sp>
      <p:sp>
        <p:nvSpPr>
          <p:cNvPr id="18" name="CustomShape 15"/>
          <p:cNvSpPr/>
          <p:nvPr/>
        </p:nvSpPr>
        <p:spPr>
          <a:xfrm>
            <a:off x="1345353" y="5302676"/>
            <a:ext cx="1868912" cy="6425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+mj-lt"/>
              </a:rPr>
              <a:t>Axe 3 : </a:t>
            </a:r>
            <a:r>
              <a:rPr lang="fr-FR" sz="1600" b="1" strike="noStrike" dirty="0">
                <a:solidFill>
                  <a:srgbClr val="FFFFFF"/>
                </a:solidFill>
                <a:latin typeface="+mj-lt"/>
              </a:rPr>
              <a:t>politiques publiques et actions locales </a:t>
            </a:r>
            <a:endParaRPr sz="1600" dirty="0">
              <a:latin typeface="+mj-lt"/>
            </a:endParaRPr>
          </a:p>
        </p:txBody>
      </p:sp>
      <p:sp>
        <p:nvSpPr>
          <p:cNvPr id="19" name="CustomShape 16"/>
          <p:cNvSpPr/>
          <p:nvPr/>
        </p:nvSpPr>
        <p:spPr>
          <a:xfrm>
            <a:off x="3707905" y="5103992"/>
            <a:ext cx="4536503" cy="328166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4500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Mutualiser outils</a:t>
            </a:r>
            <a:r>
              <a:rPr lang="fr-FR" sz="1600" strike="noStrike" dirty="0">
                <a:solidFill>
                  <a:srgbClr val="0070C0"/>
                </a:solidFill>
                <a:latin typeface="Calibri"/>
              </a:rPr>
              <a:t>,</a:t>
            </a: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 base de données et site ressource</a:t>
            </a:r>
            <a:endParaRPr dirty="0"/>
          </a:p>
        </p:txBody>
      </p:sp>
      <p:sp>
        <p:nvSpPr>
          <p:cNvPr id="20" name="CustomShape 17"/>
          <p:cNvSpPr/>
          <p:nvPr/>
        </p:nvSpPr>
        <p:spPr>
          <a:xfrm>
            <a:off x="3707905" y="5595392"/>
            <a:ext cx="4536503" cy="328166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4500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Relier les compétences au niveau régional</a:t>
            </a:r>
            <a:endParaRPr dirty="0"/>
          </a:p>
        </p:txBody>
      </p:sp>
      <p:sp>
        <p:nvSpPr>
          <p:cNvPr id="21" name="CustomShape 18"/>
          <p:cNvSpPr/>
          <p:nvPr/>
        </p:nvSpPr>
        <p:spPr>
          <a:xfrm>
            <a:off x="3707905" y="6099392"/>
            <a:ext cx="4536503" cy="328166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4500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Outils de diffusion et communication</a:t>
            </a:r>
            <a:endParaRPr dirty="0"/>
          </a:p>
        </p:txBody>
      </p:sp>
      <p:sp>
        <p:nvSpPr>
          <p:cNvPr id="22" name="CustomShape 19"/>
          <p:cNvSpPr/>
          <p:nvPr/>
        </p:nvSpPr>
        <p:spPr>
          <a:xfrm>
            <a:off x="2483768" y="319661"/>
            <a:ext cx="3384376" cy="5937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dirty="0">
                <a:solidFill>
                  <a:srgbClr val="AF9738"/>
                </a:solidFill>
                <a:latin typeface="Calibri"/>
              </a:rPr>
              <a:t>Accompagner l’essor des magasins de producteurs</a:t>
            </a:r>
            <a:endParaRPr dirty="0">
              <a:solidFill>
                <a:srgbClr val="AF9738"/>
              </a:solidFill>
            </a:endParaRPr>
          </a:p>
        </p:txBody>
      </p:sp>
      <p:sp>
        <p:nvSpPr>
          <p:cNvPr id="23" name="CustomShape 20"/>
          <p:cNvSpPr/>
          <p:nvPr/>
        </p:nvSpPr>
        <p:spPr>
          <a:xfrm>
            <a:off x="2659120" y="4221314"/>
            <a:ext cx="2649858" cy="576000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Porcs : 25 installations ou diversification</a:t>
            </a:r>
            <a:endParaRPr dirty="0"/>
          </a:p>
        </p:txBody>
      </p:sp>
      <p:sp>
        <p:nvSpPr>
          <p:cNvPr id="24" name="CustomShape 21"/>
          <p:cNvSpPr/>
          <p:nvPr/>
        </p:nvSpPr>
        <p:spPr>
          <a:xfrm>
            <a:off x="2659120" y="2398963"/>
            <a:ext cx="2649858" cy="576000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3 ateliers collectifs viande / département</a:t>
            </a:r>
            <a:endParaRPr dirty="0"/>
          </a:p>
        </p:txBody>
      </p:sp>
      <p:sp>
        <p:nvSpPr>
          <p:cNvPr id="25" name="CustomShape 22"/>
          <p:cNvSpPr/>
          <p:nvPr/>
        </p:nvSpPr>
        <p:spPr>
          <a:xfrm>
            <a:off x="2659120" y="3205289"/>
            <a:ext cx="2649858" cy="576000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50 ateliers individuels, porcs et volailles</a:t>
            </a:r>
            <a:endParaRPr dirty="0"/>
          </a:p>
        </p:txBody>
      </p:sp>
      <p:sp>
        <p:nvSpPr>
          <p:cNvPr id="26" name="CustomShape 23"/>
          <p:cNvSpPr/>
          <p:nvPr/>
        </p:nvSpPr>
        <p:spPr>
          <a:xfrm>
            <a:off x="7617105" y="980728"/>
            <a:ext cx="281648" cy="324036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CustomShape 24"/>
          <p:cNvSpPr/>
          <p:nvPr/>
        </p:nvSpPr>
        <p:spPr>
          <a:xfrm>
            <a:off x="969589" y="319661"/>
            <a:ext cx="1157040" cy="426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dirty="0">
                <a:solidFill>
                  <a:srgbClr val="C00000"/>
                </a:solidFill>
                <a:latin typeface="Calibri"/>
              </a:rPr>
              <a:t>Plan CCEAP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8" name="CustomShape 25"/>
          <p:cNvSpPr/>
          <p:nvPr/>
        </p:nvSpPr>
        <p:spPr>
          <a:xfrm>
            <a:off x="6386356" y="1346683"/>
            <a:ext cx="2650140" cy="576000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4500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2 à 4 plateformes de distribution</a:t>
            </a:r>
            <a:endParaRPr dirty="0"/>
          </a:p>
        </p:txBody>
      </p:sp>
      <p:sp>
        <p:nvSpPr>
          <p:cNvPr id="29" name="CustomShape 26"/>
          <p:cNvSpPr/>
          <p:nvPr/>
        </p:nvSpPr>
        <p:spPr>
          <a:xfrm>
            <a:off x="6360679" y="2924944"/>
            <a:ext cx="2650140" cy="576000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4500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4 à 6 légumeries 1</a:t>
            </a:r>
            <a:r>
              <a:rPr lang="fr-FR" sz="1600" strike="noStrike" baseline="30000" dirty="0">
                <a:solidFill>
                  <a:srgbClr val="FFFFFF"/>
                </a:solidFill>
                <a:latin typeface="Calibri"/>
              </a:rPr>
              <a:t>ère</a:t>
            </a: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 et seconde transformation</a:t>
            </a:r>
            <a:endParaRPr dirty="0"/>
          </a:p>
        </p:txBody>
      </p:sp>
      <p:sp>
        <p:nvSpPr>
          <p:cNvPr id="30" name="CustomShape 27"/>
          <p:cNvSpPr/>
          <p:nvPr/>
        </p:nvSpPr>
        <p:spPr>
          <a:xfrm>
            <a:off x="6360679" y="4225693"/>
            <a:ext cx="2649600" cy="576000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4500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Légumes : installation et </a:t>
            </a:r>
            <a:r>
              <a:rPr lang="fr-FR" sz="1600" strike="noStrike" dirty="0" err="1">
                <a:solidFill>
                  <a:srgbClr val="FFFFFF"/>
                </a:solidFill>
                <a:latin typeface="Calibri"/>
              </a:rPr>
              <a:t>dév</a:t>
            </a: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. en fonction de la demande</a:t>
            </a:r>
            <a:endParaRPr dirty="0"/>
          </a:p>
        </p:txBody>
      </p:sp>
      <p:sp>
        <p:nvSpPr>
          <p:cNvPr id="31" name="CustomShape 28"/>
          <p:cNvSpPr/>
          <p:nvPr/>
        </p:nvSpPr>
        <p:spPr>
          <a:xfrm>
            <a:off x="6382338" y="2152262"/>
            <a:ext cx="2650140" cy="576000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4500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RHD : 2 collectifs de producteurs / département</a:t>
            </a:r>
            <a:endParaRPr dirty="0"/>
          </a:p>
        </p:txBody>
      </p:sp>
      <p:sp>
        <p:nvSpPr>
          <p:cNvPr id="32" name="CustomShape 14"/>
          <p:cNvSpPr/>
          <p:nvPr/>
        </p:nvSpPr>
        <p:spPr>
          <a:xfrm rot="16200000">
            <a:off x="915336" y="1350242"/>
            <a:ext cx="1255504" cy="7417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dirty="0">
                <a:solidFill>
                  <a:srgbClr val="FFFFFF"/>
                </a:solidFill>
              </a:rPr>
              <a:t>Axe 1 : </a:t>
            </a:r>
            <a:r>
              <a:rPr lang="fr-FR" sz="1600" b="1" dirty="0">
                <a:solidFill>
                  <a:srgbClr val="FFFFFF"/>
                </a:solidFill>
              </a:rPr>
              <a:t>Développer la demande</a:t>
            </a:r>
            <a:endParaRPr lang="fr-FR" sz="1600" dirty="0"/>
          </a:p>
          <a:p>
            <a:pPr algn="ctr">
              <a:lnSpc>
                <a:spcPct val="100000"/>
              </a:lnSpc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444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42" y="188640"/>
            <a:ext cx="7973837" cy="602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7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96" y="188640"/>
            <a:ext cx="8011492" cy="606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9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rgbClr val="DC2C00"/>
                </a:solidFill>
              </a:rPr>
              <a:t>Pour rappel, construction du plan CCEAP pour répondre aux enjeux</a:t>
            </a:r>
          </a:p>
        </p:txBody>
      </p:sp>
      <p:sp>
        <p:nvSpPr>
          <p:cNvPr id="4" name="CustomShape 2"/>
          <p:cNvSpPr/>
          <p:nvPr/>
        </p:nvSpPr>
        <p:spPr>
          <a:xfrm>
            <a:off x="1401202" y="2684112"/>
            <a:ext cx="6561102" cy="1054245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chemeClr val="accent2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" name="CustomShape 3"/>
          <p:cNvSpPr/>
          <p:nvPr/>
        </p:nvSpPr>
        <p:spPr>
          <a:xfrm>
            <a:off x="1468176" y="2716152"/>
            <a:ext cx="6632216" cy="102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/>
          <a:lstStyle/>
          <a:p>
            <a:pPr algn="ctr">
              <a:lnSpc>
                <a:spcPct val="90000"/>
              </a:lnSpc>
            </a:pPr>
            <a:r>
              <a:rPr lang="fr-FR" sz="2400" strike="noStrike" dirty="0">
                <a:solidFill>
                  <a:srgbClr val="FFFFFF"/>
                </a:solidFill>
                <a:latin typeface="Calibri"/>
              </a:rPr>
              <a:t>3 axes : intervenir aux 3 niveaux de la demande, de l’offre et des politiques publiques</a:t>
            </a:r>
            <a:endParaRPr sz="1600" dirty="0"/>
          </a:p>
        </p:txBody>
      </p:sp>
      <p:sp>
        <p:nvSpPr>
          <p:cNvPr id="6" name="CustomShape 5"/>
          <p:cNvSpPr/>
          <p:nvPr/>
        </p:nvSpPr>
        <p:spPr>
          <a:xfrm>
            <a:off x="1403648" y="5106552"/>
            <a:ext cx="6552728" cy="1094672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chemeClr val="accent2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7" name="CustomShape 6"/>
          <p:cNvSpPr/>
          <p:nvPr/>
        </p:nvSpPr>
        <p:spPr>
          <a:xfrm>
            <a:off x="2051720" y="5141832"/>
            <a:ext cx="5400600" cy="9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/>
          <a:lstStyle/>
          <a:p>
            <a:pPr algn="ctr">
              <a:lnSpc>
                <a:spcPct val="90000"/>
              </a:lnSpc>
            </a:pPr>
            <a:r>
              <a:rPr lang="fr-FR" sz="2400" strike="noStrike" dirty="0">
                <a:solidFill>
                  <a:srgbClr val="FFFFFF"/>
                </a:solidFill>
                <a:latin typeface="Calibri"/>
              </a:rPr>
              <a:t>2 thématiques prioritaires : magasins </a:t>
            </a:r>
            <a:endParaRPr lang="fr-FR" sz="2400" strike="noStrike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</a:pPr>
            <a:r>
              <a:rPr lang="fr-FR" sz="2400" strike="noStrike" dirty="0" smtClean="0">
                <a:solidFill>
                  <a:srgbClr val="FFFFFF"/>
                </a:solidFill>
                <a:latin typeface="Calibri"/>
              </a:rPr>
              <a:t>de </a:t>
            </a:r>
            <a:r>
              <a:rPr lang="fr-FR" sz="2400" strike="noStrike" dirty="0">
                <a:solidFill>
                  <a:srgbClr val="FFFFFF"/>
                </a:solidFill>
                <a:latin typeface="Calibri"/>
              </a:rPr>
              <a:t>producteurs et RHD</a:t>
            </a:r>
            <a:endParaRPr sz="1600" dirty="0"/>
          </a:p>
        </p:txBody>
      </p:sp>
      <p:sp>
        <p:nvSpPr>
          <p:cNvPr id="8" name="CustomShape 7"/>
          <p:cNvSpPr/>
          <p:nvPr/>
        </p:nvSpPr>
        <p:spPr>
          <a:xfrm>
            <a:off x="1403793" y="4001352"/>
            <a:ext cx="6555519" cy="848972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chemeClr val="accent2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CustomShape 8"/>
          <p:cNvSpPr/>
          <p:nvPr/>
        </p:nvSpPr>
        <p:spPr>
          <a:xfrm>
            <a:off x="1091976" y="4026912"/>
            <a:ext cx="7553160" cy="82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/>
          <a:lstStyle/>
          <a:p>
            <a:pPr algn="ctr">
              <a:lnSpc>
                <a:spcPct val="90000"/>
              </a:lnSpc>
            </a:pPr>
            <a:r>
              <a:rPr lang="fr-FR" sz="2400" strike="noStrike" dirty="0">
                <a:solidFill>
                  <a:srgbClr val="FFFFFF"/>
                </a:solidFill>
                <a:latin typeface="Calibri"/>
              </a:rPr>
              <a:t>2 entrées : filières et territoires</a:t>
            </a:r>
            <a:endParaRPr sz="1600" dirty="0"/>
          </a:p>
        </p:txBody>
      </p:sp>
      <p:sp>
        <p:nvSpPr>
          <p:cNvPr id="10" name="CustomShape 9"/>
          <p:cNvSpPr/>
          <p:nvPr/>
        </p:nvSpPr>
        <p:spPr>
          <a:xfrm>
            <a:off x="4321176" y="1515912"/>
            <a:ext cx="2356200" cy="1149120"/>
          </a:xfrm>
          <a:prstGeom prst="ellipse">
            <a:avLst/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trike="noStrike" dirty="0">
                <a:solidFill>
                  <a:srgbClr val="FFFFFF"/>
                </a:solidFill>
                <a:latin typeface="Calibri"/>
              </a:rPr>
              <a:t>Développer et organiser l’offre</a:t>
            </a:r>
            <a:endParaRPr dirty="0"/>
          </a:p>
        </p:txBody>
      </p:sp>
      <p:sp>
        <p:nvSpPr>
          <p:cNvPr id="11" name="CustomShape 10"/>
          <p:cNvSpPr/>
          <p:nvPr/>
        </p:nvSpPr>
        <p:spPr>
          <a:xfrm>
            <a:off x="2141016" y="1559112"/>
            <a:ext cx="2592000" cy="1062720"/>
          </a:xfrm>
          <a:prstGeom prst="ellipse">
            <a:avLst/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trike="noStrike" dirty="0">
                <a:solidFill>
                  <a:srgbClr val="FFFFFF"/>
                </a:solidFill>
                <a:latin typeface="Calibri"/>
              </a:rPr>
              <a:t>Les CC ne sont plus  un marché de niche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43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rgbClr val="DC2C00"/>
                </a:solidFill>
              </a:rPr>
              <a:t>Organisation du plan CCEAP</a:t>
            </a:r>
          </a:p>
        </p:txBody>
      </p:sp>
      <p:sp>
        <p:nvSpPr>
          <p:cNvPr id="4" name="CustomShape 1"/>
          <p:cNvSpPr/>
          <p:nvPr/>
        </p:nvSpPr>
        <p:spPr>
          <a:xfrm>
            <a:off x="3456727" y="4617112"/>
            <a:ext cx="1758600" cy="663840"/>
          </a:xfrm>
          <a:prstGeom prst="ellipse">
            <a:avLst/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3"/>
          <p:cNvSpPr/>
          <p:nvPr/>
        </p:nvSpPr>
        <p:spPr>
          <a:xfrm>
            <a:off x="1260030" y="1250067"/>
            <a:ext cx="6641095" cy="979631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chemeClr val="accent2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CustomShape 4"/>
          <p:cNvSpPr/>
          <p:nvPr/>
        </p:nvSpPr>
        <p:spPr>
          <a:xfrm>
            <a:off x="1380967" y="1196752"/>
            <a:ext cx="6287377" cy="102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/>
          <a:lstStyle/>
          <a:p>
            <a:pPr algn="ctr">
              <a:lnSpc>
                <a:spcPct val="90000"/>
              </a:lnSpc>
            </a:pPr>
            <a:r>
              <a:rPr lang="fr-FR" sz="2400" strike="noStrike" dirty="0">
                <a:solidFill>
                  <a:srgbClr val="FFFFFF"/>
                </a:solidFill>
                <a:latin typeface="Calibri"/>
              </a:rPr>
              <a:t>1 comité de pilotage, </a:t>
            </a:r>
            <a:r>
              <a:rPr lang="fr-FR" sz="2400" strike="noStrike" dirty="0" smtClean="0">
                <a:solidFill>
                  <a:srgbClr val="FFFFFF"/>
                </a:solidFill>
                <a:latin typeface="Calibri"/>
              </a:rPr>
              <a:t>co</a:t>
            </a:r>
            <a:r>
              <a:rPr lang="fr-FR" sz="2400" dirty="0">
                <a:solidFill>
                  <a:srgbClr val="FFFFFF"/>
                </a:solidFill>
                <a:latin typeface="Calibri"/>
              </a:rPr>
              <a:t>-</a:t>
            </a:r>
            <a:r>
              <a:rPr lang="fr-FR" sz="2400" strike="noStrike" dirty="0" smtClean="0">
                <a:solidFill>
                  <a:srgbClr val="FFFFFF"/>
                </a:solidFill>
                <a:latin typeface="Calibri"/>
              </a:rPr>
              <a:t>animé </a:t>
            </a:r>
            <a:r>
              <a:rPr lang="fr-FR" sz="2400" strike="noStrike" dirty="0">
                <a:solidFill>
                  <a:srgbClr val="FFFFFF"/>
                </a:solidFill>
                <a:latin typeface="Calibri"/>
              </a:rPr>
              <a:t>par la Région Poitou-Charentes et la DRAAF</a:t>
            </a:r>
            <a:endParaRPr sz="1600" dirty="0"/>
          </a:p>
        </p:txBody>
      </p:sp>
      <p:sp>
        <p:nvSpPr>
          <p:cNvPr id="7" name="CustomShape 6"/>
          <p:cNvSpPr/>
          <p:nvPr/>
        </p:nvSpPr>
        <p:spPr>
          <a:xfrm>
            <a:off x="1259632" y="2499861"/>
            <a:ext cx="6621855" cy="1017197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chemeClr val="accent2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8" name="CustomShape 7"/>
          <p:cNvSpPr/>
          <p:nvPr/>
        </p:nvSpPr>
        <p:spPr>
          <a:xfrm>
            <a:off x="1259632" y="2558632"/>
            <a:ext cx="6984776" cy="9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/>
          <a:lstStyle/>
          <a:p>
            <a:pPr algn="ctr">
              <a:lnSpc>
                <a:spcPct val="90000"/>
              </a:lnSpc>
            </a:pPr>
            <a:r>
              <a:rPr lang="fr-FR" sz="2400" strike="noStrike" dirty="0">
                <a:solidFill>
                  <a:srgbClr val="FFFFFF"/>
                </a:solidFill>
                <a:latin typeface="Calibri"/>
              </a:rPr>
              <a:t>1 coordination technique, AFIPAR – CRA PC</a:t>
            </a:r>
            <a:endParaRPr sz="1600" dirty="0"/>
          </a:p>
        </p:txBody>
      </p:sp>
      <p:sp>
        <p:nvSpPr>
          <p:cNvPr id="9" name="CustomShape 8"/>
          <p:cNvSpPr/>
          <p:nvPr/>
        </p:nvSpPr>
        <p:spPr>
          <a:xfrm>
            <a:off x="1259632" y="5445224"/>
            <a:ext cx="6621855" cy="788886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chemeClr val="accent2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" name="CustomShape 9"/>
          <p:cNvSpPr/>
          <p:nvPr/>
        </p:nvSpPr>
        <p:spPr>
          <a:xfrm>
            <a:off x="1288621" y="5401182"/>
            <a:ext cx="6451732" cy="82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/>
          <a:lstStyle/>
          <a:p>
            <a:pPr algn="ctr">
              <a:lnSpc>
                <a:spcPct val="90000"/>
              </a:lnSpc>
            </a:pPr>
            <a:r>
              <a:rPr lang="fr-FR" sz="2400" strike="noStrike" dirty="0">
                <a:solidFill>
                  <a:srgbClr val="FFFFFF"/>
                </a:solidFill>
                <a:latin typeface="Calibri"/>
              </a:rPr>
              <a:t>1 comité technique, associant les partenaires en charge d’une mission particulière</a:t>
            </a:r>
            <a:endParaRPr sz="1600" dirty="0"/>
          </a:p>
        </p:txBody>
      </p:sp>
      <p:sp>
        <p:nvSpPr>
          <p:cNvPr id="11" name="CustomShape 10"/>
          <p:cNvSpPr/>
          <p:nvPr/>
        </p:nvSpPr>
        <p:spPr>
          <a:xfrm>
            <a:off x="2649967" y="4119952"/>
            <a:ext cx="1613160" cy="708120"/>
          </a:xfrm>
          <a:prstGeom prst="ellipse">
            <a:avLst/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FFFFFF"/>
                </a:solidFill>
                <a:latin typeface="Calibri"/>
              </a:rPr>
              <a:t>Mission 2</a:t>
            </a:r>
            <a:endParaRPr/>
          </a:p>
        </p:txBody>
      </p:sp>
      <p:sp>
        <p:nvSpPr>
          <p:cNvPr id="12" name="CustomShape 11"/>
          <p:cNvSpPr/>
          <p:nvPr/>
        </p:nvSpPr>
        <p:spPr>
          <a:xfrm>
            <a:off x="5386327" y="3980632"/>
            <a:ext cx="2495160" cy="1144440"/>
          </a:xfrm>
          <a:prstGeom prst="ellipse">
            <a:avLst/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FFFFFF"/>
                </a:solidFill>
                <a:latin typeface="Calibri"/>
              </a:rPr>
              <a:t>Outils transversaux mutualisés</a:t>
            </a:r>
            <a:endParaRPr/>
          </a:p>
        </p:txBody>
      </p:sp>
      <p:sp>
        <p:nvSpPr>
          <p:cNvPr id="13" name="CustomShape 12"/>
          <p:cNvSpPr/>
          <p:nvPr/>
        </p:nvSpPr>
        <p:spPr>
          <a:xfrm>
            <a:off x="1590847" y="3688312"/>
            <a:ext cx="1643400" cy="659520"/>
          </a:xfrm>
          <a:prstGeom prst="ellipse">
            <a:avLst/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trike="noStrike" dirty="0">
                <a:solidFill>
                  <a:srgbClr val="FFFFFF"/>
                </a:solidFill>
                <a:latin typeface="Calibri"/>
              </a:rPr>
              <a:t>Mission 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49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rgbClr val="DC2C00"/>
                </a:solidFill>
              </a:rPr>
              <a:t>Les moyens et objectifs opérationnels 2015 du plan CCEAP</a:t>
            </a:r>
          </a:p>
        </p:txBody>
      </p:sp>
      <p:sp>
        <p:nvSpPr>
          <p:cNvPr id="9" name="CustomShape 2"/>
          <p:cNvSpPr/>
          <p:nvPr/>
        </p:nvSpPr>
        <p:spPr>
          <a:xfrm>
            <a:off x="1191136" y="1412640"/>
            <a:ext cx="7053273" cy="1007349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chemeClr val="accent2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" name="CustomShape 3"/>
          <p:cNvSpPr/>
          <p:nvPr/>
        </p:nvSpPr>
        <p:spPr>
          <a:xfrm>
            <a:off x="1547664" y="1484784"/>
            <a:ext cx="6303621" cy="8362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/>
          <a:lstStyle/>
          <a:p>
            <a:pPr algn="ctr">
              <a:lnSpc>
                <a:spcPct val="90000"/>
              </a:lnSpc>
            </a:pPr>
            <a:r>
              <a:rPr lang="fr-FR" sz="2400" strike="noStrike" dirty="0">
                <a:solidFill>
                  <a:srgbClr val="FFFFFF"/>
                </a:solidFill>
              </a:rPr>
              <a:t>0,5 ETP AFIPAR  – CRA</a:t>
            </a:r>
            <a:endParaRPr sz="2400" dirty="0"/>
          </a:p>
          <a:p>
            <a:pPr algn="ctr">
              <a:lnSpc>
                <a:spcPct val="90000"/>
              </a:lnSpc>
            </a:pPr>
            <a:r>
              <a:rPr lang="fr-FR" sz="2400" strike="noStrike" dirty="0">
                <a:solidFill>
                  <a:srgbClr val="FFFFFF"/>
                </a:solidFill>
              </a:rPr>
              <a:t>financement FEADER – Région Poitou-Charentes</a:t>
            </a:r>
            <a:endParaRPr sz="2400" dirty="0"/>
          </a:p>
        </p:txBody>
      </p:sp>
      <p:sp>
        <p:nvSpPr>
          <p:cNvPr id="11" name="CustomShape 5"/>
          <p:cNvSpPr/>
          <p:nvPr/>
        </p:nvSpPr>
        <p:spPr>
          <a:xfrm>
            <a:off x="1162557" y="4221088"/>
            <a:ext cx="7081851" cy="1859184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chemeClr val="accent2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" name="CustomShape 6"/>
          <p:cNvSpPr/>
          <p:nvPr/>
        </p:nvSpPr>
        <p:spPr>
          <a:xfrm>
            <a:off x="1187624" y="4293096"/>
            <a:ext cx="6912768" cy="1795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/>
          <a:lstStyle/>
          <a:p>
            <a:pPr algn="ctr">
              <a:lnSpc>
                <a:spcPct val="90000"/>
              </a:lnSpc>
            </a:pPr>
            <a:r>
              <a:rPr lang="fr-FR" sz="2400" strike="noStrike" dirty="0">
                <a:solidFill>
                  <a:srgbClr val="FFFFFF"/>
                </a:solidFill>
              </a:rPr>
              <a:t>Mutualisation des outils du développement</a:t>
            </a:r>
            <a:endParaRPr sz="2400" dirty="0"/>
          </a:p>
          <a:p>
            <a:pPr algn="ctr">
              <a:lnSpc>
                <a:spcPct val="90000"/>
              </a:lnSpc>
            </a:pPr>
            <a:r>
              <a:rPr lang="fr-FR" sz="2400" strike="noStrike" dirty="0">
                <a:solidFill>
                  <a:srgbClr val="FFFFFF"/>
                </a:solidFill>
              </a:rPr>
              <a:t>Liens entre les compétences régionales, élargissement de la démarche à la Grande Aquitaine</a:t>
            </a:r>
            <a:endParaRPr sz="2400" dirty="0"/>
          </a:p>
          <a:p>
            <a:pPr algn="ctr">
              <a:lnSpc>
                <a:spcPct val="90000"/>
              </a:lnSpc>
            </a:pPr>
            <a:r>
              <a:rPr lang="fr-FR" sz="2400" strike="noStrike" dirty="0">
                <a:solidFill>
                  <a:srgbClr val="FFFFFF"/>
                </a:solidFill>
              </a:rPr>
              <a:t>1 journée de communication des résultats et rencontres des acteurs régionaux : </a:t>
            </a:r>
            <a:r>
              <a:rPr lang="fr-FR" sz="2400" strike="noStrike" dirty="0" smtClean="0">
                <a:solidFill>
                  <a:srgbClr val="FFFFFF"/>
                </a:solidFill>
              </a:rPr>
              <a:t>14 </a:t>
            </a:r>
            <a:r>
              <a:rPr lang="fr-FR" sz="2400" strike="noStrike" dirty="0">
                <a:solidFill>
                  <a:srgbClr val="FFFFFF"/>
                </a:solidFill>
              </a:rPr>
              <a:t>décembre 2015</a:t>
            </a:r>
            <a:endParaRPr sz="2400" dirty="0"/>
          </a:p>
        </p:txBody>
      </p:sp>
      <p:sp>
        <p:nvSpPr>
          <p:cNvPr id="13" name="CustomShape 7"/>
          <p:cNvSpPr/>
          <p:nvPr/>
        </p:nvSpPr>
        <p:spPr>
          <a:xfrm>
            <a:off x="4397734" y="2677232"/>
            <a:ext cx="3918682" cy="1347017"/>
          </a:xfrm>
          <a:prstGeom prst="ellipse">
            <a:avLst/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strike="noStrike">
                <a:solidFill>
                  <a:srgbClr val="FFFFFF"/>
                </a:solidFill>
                <a:latin typeface="Calibri"/>
              </a:rPr>
              <a:t>RHD : consolidation régionale du diagnostic des besoins de la RHD et de l’offre existante</a:t>
            </a:r>
            <a:endParaRPr sz="2000"/>
          </a:p>
        </p:txBody>
      </p:sp>
      <p:sp>
        <p:nvSpPr>
          <p:cNvPr id="14" name="CustomShape 8"/>
          <p:cNvSpPr/>
          <p:nvPr/>
        </p:nvSpPr>
        <p:spPr>
          <a:xfrm>
            <a:off x="1120804" y="2636912"/>
            <a:ext cx="3667220" cy="1404628"/>
          </a:xfrm>
          <a:prstGeom prst="ellipse">
            <a:avLst/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162556" y="2831394"/>
            <a:ext cx="3625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FFFF"/>
                </a:solidFill>
              </a:rPr>
              <a:t>Magasin de producteurs : élaboration de la méthodologie, testée sur un </a:t>
            </a:r>
            <a:r>
              <a:rPr lang="fr-FR" sz="2000" dirty="0" smtClean="0">
                <a:solidFill>
                  <a:srgbClr val="FFFFFF"/>
                </a:solidFill>
              </a:rPr>
              <a:t>territoire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114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9632" y="446475"/>
            <a:ext cx="6644025" cy="4278094"/>
          </a:xfrm>
        </p:spPr>
        <p:txBody>
          <a:bodyPr/>
          <a:lstStyle/>
          <a:p>
            <a:r>
              <a:rPr lang="fr-FR" sz="4400" b="1" dirty="0">
                <a:solidFill>
                  <a:srgbClr val="DC2C00"/>
                </a:solidFill>
              </a:rPr>
              <a:t>Plan Régional Circuits Courts et Economie Alimentaire de proximité
</a:t>
            </a:r>
            <a:r>
              <a:rPr lang="fr-FR" sz="4400" b="1" dirty="0" smtClean="0">
                <a:solidFill>
                  <a:srgbClr val="DC2C00"/>
                </a:solidFill>
              </a:rPr>
              <a:t>14 décembre 2015</a:t>
            </a:r>
            <a:br>
              <a:rPr lang="fr-FR" sz="4400" b="1" dirty="0" smtClean="0">
                <a:solidFill>
                  <a:srgbClr val="DC2C00"/>
                </a:solidFill>
              </a:rPr>
            </a:br>
            <a:r>
              <a:rPr lang="fr-FR" sz="4800" b="1" dirty="0" smtClean="0">
                <a:solidFill>
                  <a:srgbClr val="DC2C00"/>
                </a:solidFill>
              </a:rPr>
              <a:t/>
            </a:r>
            <a:br>
              <a:rPr lang="fr-FR" sz="4800" b="1" dirty="0" smtClean="0">
                <a:solidFill>
                  <a:srgbClr val="DC2C00"/>
                </a:solidFill>
              </a:rPr>
            </a:br>
            <a:endParaRPr lang="fr-FR" sz="4800" b="1" noProof="1">
              <a:solidFill>
                <a:srgbClr val="DC2C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15616" y="3573015"/>
            <a:ext cx="6732984" cy="10772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200" dirty="0" smtClean="0">
                <a:solidFill>
                  <a:srgbClr val="AF9738"/>
                </a:solidFill>
              </a:rPr>
              <a:t>Animation régionale de la coopération entre </a:t>
            </a:r>
            <a:r>
              <a:rPr lang="fr-FR" sz="3200" dirty="0">
                <a:solidFill>
                  <a:srgbClr val="AF9738"/>
                </a:solidFill>
              </a:rPr>
              <a:t>acteurs - Partie </a:t>
            </a:r>
            <a:r>
              <a:rPr lang="fr-FR" sz="3200" b="1" dirty="0">
                <a:solidFill>
                  <a:srgbClr val="AF9738"/>
                </a:solidFill>
              </a:rPr>
              <a:t>Amont </a:t>
            </a:r>
            <a:endParaRPr lang="fr-FR" b="1" noProof="1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5083967"/>
            <a:ext cx="946699" cy="108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53768"/>
            <a:ext cx="1368152" cy="91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2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DC2C00"/>
                </a:solidFill>
              </a:rPr>
              <a:t>Plan d’actions régional </a:t>
            </a:r>
            <a:r>
              <a:rPr lang="fr-FR" b="1" dirty="0" smtClean="0">
                <a:solidFill>
                  <a:srgbClr val="DC2C00"/>
                </a:solidFill>
              </a:rPr>
              <a:t>CCEAP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600200"/>
            <a:ext cx="6048672" cy="4525963"/>
          </a:xfrm>
        </p:spPr>
        <p:txBody>
          <a:bodyPr>
            <a:normAutofit/>
          </a:bodyPr>
          <a:lstStyle/>
          <a:p>
            <a:pPr marL="288000" indent="-288000" rtl="0" eaLnBrk="1" latinLnBrk="0" hangingPunct="1"/>
            <a:r>
              <a:rPr lang="fr-FR" sz="280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Répondre collectivement aux enjeux :</a:t>
            </a:r>
          </a:p>
          <a:p>
            <a:pPr lvl="1" rtl="0" eaLnBrk="1" latinLnBrk="0" hangingPunct="1"/>
            <a:r>
              <a:rPr lang="fr-FR" sz="2400" kern="1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les circuits courts ne sont plus un marché de niche</a:t>
            </a:r>
          </a:p>
          <a:p>
            <a:pPr lvl="1" rtl="0" eaLnBrk="1" latinLnBrk="0" hangingPunct="1"/>
            <a:r>
              <a:rPr lang="fr-FR" sz="2400" kern="1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Développer et organiser l’offre de façon significative</a:t>
            </a:r>
          </a:p>
          <a:p>
            <a:pPr marL="288000" indent="-288000" rtl="0" eaLnBrk="1" latinLnBrk="0" hangingPunct="1"/>
            <a:r>
              <a:rPr lang="fr-FR" sz="280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Une ambition collective : un appareil de développement concerté au niveau régional</a:t>
            </a:r>
            <a:endParaRPr lang="fr-FR" sz="3600" dirty="0">
              <a:effectLst/>
            </a:endParaRPr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>
          <a:xfrm>
            <a:off x="7279918" y="1443735"/>
            <a:ext cx="1209600" cy="568903"/>
          </a:xfrm>
          <a:prstGeom prst="rect">
            <a:avLst/>
          </a:prstGeom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3"/>
          <a:stretch/>
        </p:blipFill>
        <p:spPr>
          <a:xfrm>
            <a:off x="4298080" y="5496837"/>
            <a:ext cx="793071" cy="51134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/>
          <a:stretch/>
        </p:blipFill>
        <p:spPr>
          <a:xfrm>
            <a:off x="7236296" y="2348880"/>
            <a:ext cx="1296844" cy="644938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/>
          <a:stretch/>
        </p:blipFill>
        <p:spPr>
          <a:xfrm>
            <a:off x="7536349" y="4720791"/>
            <a:ext cx="696739" cy="421073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/>
          <a:stretch/>
        </p:blipFill>
        <p:spPr>
          <a:xfrm>
            <a:off x="2824748" y="5487144"/>
            <a:ext cx="536186" cy="530733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7"/>
          <a:stretch/>
        </p:blipFill>
        <p:spPr>
          <a:xfrm>
            <a:off x="3542329" y="5407927"/>
            <a:ext cx="574356" cy="689167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8"/>
          <a:stretch/>
        </p:blipFill>
        <p:spPr>
          <a:xfrm>
            <a:off x="6122811" y="5571510"/>
            <a:ext cx="1174157" cy="362001"/>
          </a:xfrm>
          <a:prstGeom prst="rect">
            <a:avLst/>
          </a:prstGeom>
          <a:ln>
            <a:noFill/>
          </a:ln>
        </p:spPr>
      </p:pic>
      <p:pic>
        <p:nvPicPr>
          <p:cNvPr id="12" name="Picture 15"/>
          <p:cNvPicPr/>
          <p:nvPr/>
        </p:nvPicPr>
        <p:blipFill>
          <a:blip r:embed="rId9"/>
          <a:stretch/>
        </p:blipFill>
        <p:spPr>
          <a:xfrm>
            <a:off x="7548769" y="3250710"/>
            <a:ext cx="671899" cy="862139"/>
          </a:xfrm>
          <a:prstGeom prst="rect">
            <a:avLst/>
          </a:prstGeom>
          <a:ln>
            <a:noFill/>
          </a:ln>
        </p:spPr>
      </p:pic>
      <p:pic>
        <p:nvPicPr>
          <p:cNvPr id="13" name="Picture 19"/>
          <p:cNvPicPr/>
          <p:nvPr/>
        </p:nvPicPr>
        <p:blipFill>
          <a:blip r:embed="rId10"/>
          <a:stretch/>
        </p:blipFill>
        <p:spPr>
          <a:xfrm>
            <a:off x="5637324" y="4889826"/>
            <a:ext cx="1617344" cy="504076"/>
          </a:xfrm>
          <a:prstGeom prst="rect">
            <a:avLst/>
          </a:prstGeom>
          <a:ln>
            <a:noFill/>
          </a:ln>
        </p:spPr>
      </p:pic>
      <p:pic>
        <p:nvPicPr>
          <p:cNvPr id="14" name="Picture 20"/>
          <p:cNvPicPr/>
          <p:nvPr/>
        </p:nvPicPr>
        <p:blipFill>
          <a:blip r:embed="rId11"/>
          <a:stretch/>
        </p:blipFill>
        <p:spPr>
          <a:xfrm>
            <a:off x="2145639" y="5476844"/>
            <a:ext cx="497714" cy="551333"/>
          </a:xfrm>
          <a:prstGeom prst="rect">
            <a:avLst/>
          </a:prstGeom>
          <a:ln>
            <a:noFill/>
          </a:ln>
        </p:spPr>
      </p:pic>
      <p:pic>
        <p:nvPicPr>
          <p:cNvPr id="15" name="Picture 22"/>
          <p:cNvPicPr/>
          <p:nvPr/>
        </p:nvPicPr>
        <p:blipFill>
          <a:blip r:embed="rId12"/>
          <a:stretch/>
        </p:blipFill>
        <p:spPr>
          <a:xfrm>
            <a:off x="796751" y="5569237"/>
            <a:ext cx="1167493" cy="366546"/>
          </a:xfrm>
          <a:prstGeom prst="rect">
            <a:avLst/>
          </a:prstGeom>
          <a:ln>
            <a:noFill/>
          </a:ln>
        </p:spPr>
      </p:pic>
      <p:pic>
        <p:nvPicPr>
          <p:cNvPr id="16" name="Picture 23"/>
          <p:cNvPicPr/>
          <p:nvPr/>
        </p:nvPicPr>
        <p:blipFill>
          <a:blip r:embed="rId13"/>
          <a:stretch/>
        </p:blipFill>
        <p:spPr>
          <a:xfrm>
            <a:off x="5272546" y="5418075"/>
            <a:ext cx="668870" cy="668870"/>
          </a:xfrm>
          <a:prstGeom prst="rect">
            <a:avLst/>
          </a:prstGeom>
          <a:ln>
            <a:noFill/>
          </a:ln>
        </p:spPr>
      </p:pic>
      <p:pic>
        <p:nvPicPr>
          <p:cNvPr id="17" name="Picture 24"/>
          <p:cNvPicPr/>
          <p:nvPr/>
        </p:nvPicPr>
        <p:blipFill>
          <a:blip r:embed="rId14"/>
          <a:stretch/>
        </p:blipFill>
        <p:spPr>
          <a:xfrm>
            <a:off x="7452320" y="5385359"/>
            <a:ext cx="784589" cy="7343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7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b="1" kern="1200" dirty="0" smtClean="0">
                <a:solidFill>
                  <a:srgbClr val="DC2C00"/>
                </a:solidFill>
                <a:effectLst/>
                <a:latin typeface="+mj-lt"/>
                <a:ea typeface="+mj-ea"/>
                <a:cs typeface="+mj-cs"/>
              </a:rPr>
              <a:t>Plan d’actions régional </a:t>
            </a:r>
            <a:br>
              <a:rPr lang="fr-FR" sz="4400" b="1" kern="1200" dirty="0" smtClean="0">
                <a:solidFill>
                  <a:srgbClr val="DC2C0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fr-FR" sz="4400" b="1" kern="1200" dirty="0" smtClean="0">
                <a:solidFill>
                  <a:srgbClr val="DC2C00"/>
                </a:solidFill>
                <a:effectLst/>
                <a:latin typeface="+mj-lt"/>
                <a:ea typeface="+mj-ea"/>
                <a:cs typeface="+mj-cs"/>
              </a:rPr>
              <a:t>CCEAP : méthode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8000" indent="-288000">
              <a:buFont typeface="Arial"/>
              <a:buChar char="•"/>
            </a:pPr>
            <a:r>
              <a:rPr lang="fr-FR" sz="3000" dirty="0"/>
              <a:t>Repérage des enjeux de développement et </a:t>
            </a:r>
            <a:r>
              <a:rPr lang="fr-FR" sz="3000" dirty="0" err="1"/>
              <a:t>co</a:t>
            </a:r>
            <a:r>
              <a:rPr lang="fr-FR" sz="3000" dirty="0"/>
              <a:t>-construction du plan d’actions, avec les partenaires du groupe Circuits Courts alimentaires du </a:t>
            </a:r>
            <a:r>
              <a:rPr lang="fr-FR" sz="3000" dirty="0" smtClean="0"/>
              <a:t>RRR</a:t>
            </a:r>
          </a:p>
          <a:p>
            <a:pPr marL="288000" indent="-288000">
              <a:buFont typeface="Arial"/>
              <a:buChar char="•"/>
            </a:pPr>
            <a:r>
              <a:rPr lang="fr-FR" sz="3000" dirty="0"/>
              <a:t>Actions prioritaires dégagées selon la logique :</a:t>
            </a:r>
            <a:endParaRPr lang="fr-FR" sz="2800" dirty="0" smtClean="0"/>
          </a:p>
          <a:p>
            <a:pPr lvl="1">
              <a:buFont typeface="Arial"/>
              <a:buChar char="-"/>
            </a:pPr>
            <a:r>
              <a:rPr lang="fr-FR" sz="2600" b="1" dirty="0">
                <a:solidFill>
                  <a:srgbClr val="FF6600"/>
                </a:solidFill>
              </a:rPr>
              <a:t>Quantifier</a:t>
            </a:r>
            <a:r>
              <a:rPr lang="fr-FR" sz="2600" dirty="0">
                <a:solidFill>
                  <a:srgbClr val="FF6600"/>
                </a:solidFill>
              </a:rPr>
              <a:t> </a:t>
            </a:r>
            <a:r>
              <a:rPr lang="fr-FR" sz="2600" dirty="0"/>
              <a:t>: état des lieux</a:t>
            </a:r>
          </a:p>
          <a:p>
            <a:pPr lvl="1">
              <a:buFont typeface="Arial"/>
              <a:buChar char="-"/>
            </a:pPr>
            <a:r>
              <a:rPr lang="fr-FR" sz="2600" b="1" dirty="0">
                <a:solidFill>
                  <a:srgbClr val="FF6600"/>
                </a:solidFill>
              </a:rPr>
              <a:t>Analyser</a:t>
            </a:r>
            <a:r>
              <a:rPr lang="fr-FR" sz="2600" dirty="0">
                <a:solidFill>
                  <a:srgbClr val="FF6600"/>
                </a:solidFill>
              </a:rPr>
              <a:t> </a:t>
            </a:r>
            <a:r>
              <a:rPr lang="fr-FR" sz="2600" dirty="0"/>
              <a:t>: diagnostic offre – demande, de filières et de territoires</a:t>
            </a:r>
          </a:p>
          <a:p>
            <a:pPr lvl="1">
              <a:buFont typeface="Arial"/>
              <a:buChar char="-"/>
            </a:pPr>
            <a:r>
              <a:rPr lang="fr-FR" sz="2600" b="1" dirty="0">
                <a:solidFill>
                  <a:srgbClr val="FF6600"/>
                </a:solidFill>
              </a:rPr>
              <a:t>Proposer</a:t>
            </a:r>
            <a:r>
              <a:rPr lang="fr-FR" sz="2600" dirty="0">
                <a:solidFill>
                  <a:srgbClr val="FF6600"/>
                </a:solidFill>
              </a:rPr>
              <a:t> </a:t>
            </a:r>
            <a:r>
              <a:rPr lang="fr-FR" sz="2600" dirty="0"/>
              <a:t>: un plan d’actions stratégiques priorisées</a:t>
            </a:r>
          </a:p>
          <a:p>
            <a:pPr marL="288000" indent="-288000">
              <a:buFont typeface="Arial"/>
              <a:buChar char="•"/>
            </a:pPr>
            <a:r>
              <a:rPr lang="fr-FR" sz="3000" b="1" dirty="0">
                <a:solidFill>
                  <a:srgbClr val="FF6600"/>
                </a:solidFill>
              </a:rPr>
              <a:t>Une double entrée filière et </a:t>
            </a:r>
            <a:r>
              <a:rPr lang="fr-FR" sz="3000" b="1" dirty="0" smtClean="0">
                <a:solidFill>
                  <a:srgbClr val="FF6600"/>
                </a:solidFill>
              </a:rPr>
              <a:t>territoire</a:t>
            </a:r>
            <a:endParaRPr lang="fr-FR" sz="3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39" y="260649"/>
            <a:ext cx="7700441" cy="56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9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DC2C00"/>
                </a:solidFill>
              </a:rPr>
              <a:t>Enjeux spécifiques et </a:t>
            </a:r>
            <a:r>
              <a:rPr lang="fr-FR" sz="3600" b="1" dirty="0">
                <a:solidFill>
                  <a:srgbClr val="AF9738"/>
                </a:solidFill>
              </a:rPr>
              <a:t>actions</a:t>
            </a:r>
            <a:r>
              <a:rPr lang="fr-FR" sz="3600" b="1" dirty="0">
                <a:solidFill>
                  <a:srgbClr val="DC2C00"/>
                </a:solidFill>
              </a:rPr>
              <a:t> sous groupe 
Installation/transmission/financement/RH </a:t>
            </a:r>
            <a:r>
              <a:rPr lang="fr-FR" sz="3600" b="1" dirty="0" smtClean="0">
                <a:solidFill>
                  <a:srgbClr val="DC2C00"/>
                </a:solidFill>
              </a:rPr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600200"/>
            <a:ext cx="3384376" cy="4525963"/>
          </a:xfrm>
        </p:spPr>
        <p:txBody>
          <a:bodyPr>
            <a:normAutofit fontScale="92500" lnSpcReduction="20000"/>
          </a:bodyPr>
          <a:lstStyle/>
          <a:p>
            <a:pPr marL="288000" indent="-288000">
              <a:lnSpc>
                <a:spcPct val="100000"/>
              </a:lnSpc>
              <a:buFont typeface="+mj-lt"/>
              <a:buAutoNum type="arabicPeriod"/>
            </a:pPr>
            <a:r>
              <a:rPr lang="fr-FR" sz="2600" dirty="0">
                <a:solidFill>
                  <a:srgbClr val="AF9738"/>
                </a:solidFill>
              </a:rPr>
              <a:t>Dimensionner l’activité et les investissements pour l’installation et la diversification</a:t>
            </a:r>
          </a:p>
          <a:p>
            <a:pPr marL="288000" indent="-288000">
              <a:lnSpc>
                <a:spcPct val="100000"/>
              </a:lnSpc>
              <a:buFont typeface="+mj-lt"/>
              <a:buAutoNum type="arabicPeriod"/>
            </a:pPr>
            <a:r>
              <a:rPr lang="fr-FR" sz="2600" dirty="0">
                <a:solidFill>
                  <a:srgbClr val="AF9738"/>
                </a:solidFill>
              </a:rPr>
              <a:t>Transmettre la clientèle</a:t>
            </a:r>
          </a:p>
          <a:p>
            <a:pPr marL="288000" indent="-288000">
              <a:lnSpc>
                <a:spcPct val="100000"/>
              </a:lnSpc>
              <a:buFont typeface="+mj-lt"/>
              <a:buAutoNum type="arabicPeriod"/>
            </a:pPr>
            <a:r>
              <a:rPr lang="fr-FR" sz="2600" dirty="0">
                <a:solidFill>
                  <a:srgbClr val="AF9738"/>
                </a:solidFill>
              </a:rPr>
              <a:t>Transmettre une structure avec des salariés</a:t>
            </a:r>
          </a:p>
          <a:p>
            <a:pPr marL="288000" indent="-288000">
              <a:lnSpc>
                <a:spcPct val="100000"/>
              </a:lnSpc>
              <a:buFont typeface="+mj-lt"/>
              <a:buAutoNum type="arabicPeriod"/>
            </a:pPr>
            <a:r>
              <a:rPr lang="fr-FR" sz="2600" dirty="0">
                <a:solidFill>
                  <a:srgbClr val="AF9738"/>
                </a:solidFill>
              </a:rPr>
              <a:t>Créer des postes pérennes pour une MO qualifiée et responsables</a:t>
            </a:r>
          </a:p>
          <a:p>
            <a:pPr marL="288000" indent="-288000">
              <a:lnSpc>
                <a:spcPct val="100000"/>
              </a:lnSpc>
              <a:buFont typeface="+mj-lt"/>
              <a:buAutoNum type="arabicPeriod"/>
            </a:pPr>
            <a:r>
              <a:rPr lang="fr-FR" sz="2600" dirty="0">
                <a:solidFill>
                  <a:srgbClr val="AF9738"/>
                </a:solidFill>
              </a:rPr>
              <a:t>Favoriser l’emploi </a:t>
            </a:r>
            <a:r>
              <a:rPr lang="fr-FR" sz="2600" dirty="0" smtClean="0">
                <a:solidFill>
                  <a:srgbClr val="AF9738"/>
                </a:solidFill>
              </a:rPr>
              <a:t>partagé</a:t>
            </a:r>
            <a:endParaRPr lang="fr-FR" dirty="0"/>
          </a:p>
        </p:txBody>
      </p:sp>
      <p:sp>
        <p:nvSpPr>
          <p:cNvPr id="5" name="CustomShape 3"/>
          <p:cNvSpPr/>
          <p:nvPr/>
        </p:nvSpPr>
        <p:spPr>
          <a:xfrm>
            <a:off x="4572000" y="1575360"/>
            <a:ext cx="4175976" cy="678240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noFill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FFFFFF"/>
                </a:solidFill>
                <a:latin typeface="Calibri"/>
              </a:rPr>
              <a:t>Des références techniques, économiques intégrant le travail, </a:t>
            </a:r>
            <a:r>
              <a:rPr lang="fr-FR" strike="noStrike" dirty="0" smtClean="0">
                <a:solidFill>
                  <a:srgbClr val="FFFFFF"/>
                </a:solidFill>
                <a:latin typeface="Calibri"/>
              </a:rPr>
              <a:t>fiches diversification</a:t>
            </a:r>
            <a:endParaRPr dirty="0"/>
          </a:p>
        </p:txBody>
      </p:sp>
      <p:sp>
        <p:nvSpPr>
          <p:cNvPr id="6" name="CustomShape 4"/>
          <p:cNvSpPr/>
          <p:nvPr/>
        </p:nvSpPr>
        <p:spPr>
          <a:xfrm>
            <a:off x="4572000" y="3101476"/>
            <a:ext cx="4175976" cy="1022400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noFill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FFFFFF"/>
                </a:solidFill>
                <a:latin typeface="Calibri"/>
              </a:rPr>
              <a:t>Diffusion auprès de l’enseignement agricole et des financeurs repères et intérêt de l’économie de proximité</a:t>
            </a:r>
            <a:endParaRPr dirty="0"/>
          </a:p>
        </p:txBody>
      </p:sp>
      <p:sp>
        <p:nvSpPr>
          <p:cNvPr id="7" name="CustomShape 5"/>
          <p:cNvSpPr/>
          <p:nvPr/>
        </p:nvSpPr>
        <p:spPr>
          <a:xfrm>
            <a:off x="4572000" y="4208694"/>
            <a:ext cx="4175976" cy="503640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noFill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FFFFFF"/>
                </a:solidFill>
                <a:latin typeface="Calibri"/>
              </a:rPr>
              <a:t>Favoriser accès à l’eau et au foncier </a:t>
            </a:r>
            <a:endParaRPr dirty="0"/>
          </a:p>
        </p:txBody>
      </p:sp>
      <p:sp>
        <p:nvSpPr>
          <p:cNvPr id="8" name="CustomShape 6"/>
          <p:cNvSpPr/>
          <p:nvPr/>
        </p:nvSpPr>
        <p:spPr>
          <a:xfrm>
            <a:off x="4572000" y="4797152"/>
            <a:ext cx="4175976" cy="1295640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noFill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FFFFFF"/>
                </a:solidFill>
                <a:latin typeface="Calibri"/>
              </a:rPr>
              <a:t>Intégrer les spécificités des CC dans les outils installation/transmission, coordonner les producteurs artisans et commerçants</a:t>
            </a:r>
            <a:endParaRPr dirty="0"/>
          </a:p>
        </p:txBody>
      </p:sp>
      <p:sp>
        <p:nvSpPr>
          <p:cNvPr id="9" name="CustomShape 7"/>
          <p:cNvSpPr/>
          <p:nvPr/>
        </p:nvSpPr>
        <p:spPr>
          <a:xfrm>
            <a:off x="4592880" y="2338418"/>
            <a:ext cx="4175976" cy="678240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noFill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FFFFFF"/>
                </a:solidFill>
                <a:latin typeface="Calibri"/>
              </a:rPr>
              <a:t>Structurer les groupements d’employeurs, former au management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259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DC2C00"/>
                </a:solidFill>
              </a:rPr>
              <a:t>Enjeux spécifiques et </a:t>
            </a:r>
            <a:r>
              <a:rPr lang="fr-FR" sz="3600" b="1" dirty="0">
                <a:solidFill>
                  <a:srgbClr val="AF9738"/>
                </a:solidFill>
              </a:rPr>
              <a:t>actions</a:t>
            </a:r>
            <a:r>
              <a:rPr lang="fr-FR" sz="3600" b="1" dirty="0">
                <a:solidFill>
                  <a:srgbClr val="DC2C00"/>
                </a:solidFill>
              </a:rPr>
              <a:t> sous groupe 
</a:t>
            </a:r>
            <a:r>
              <a:rPr lang="fr-FR" sz="3600" b="1" dirty="0" smtClean="0">
                <a:solidFill>
                  <a:srgbClr val="DC2C00"/>
                </a:solidFill>
              </a:rPr>
              <a:t>Production/Transformation…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437248"/>
            <a:ext cx="3636400" cy="4525963"/>
          </a:xfrm>
        </p:spPr>
        <p:txBody>
          <a:bodyPr>
            <a:noAutofit/>
          </a:bodyPr>
          <a:lstStyle/>
          <a:p>
            <a:pPr marL="180000" indent="-180000">
              <a:buFont typeface="Arial"/>
              <a:buChar char="•"/>
            </a:pPr>
            <a:r>
              <a:rPr lang="fr-FR" sz="1800" dirty="0">
                <a:solidFill>
                  <a:srgbClr val="AF9738"/>
                </a:solidFill>
              </a:rPr>
              <a:t>Légumes plein champ : regrouper et adapter l’offre aux besoins de la RHD</a:t>
            </a:r>
          </a:p>
          <a:p>
            <a:pPr marL="180000" indent="-180000">
              <a:buFont typeface="Arial"/>
              <a:buChar char="•"/>
            </a:pPr>
            <a:r>
              <a:rPr lang="fr-FR" sz="1800" dirty="0">
                <a:solidFill>
                  <a:srgbClr val="AF9738"/>
                </a:solidFill>
              </a:rPr>
              <a:t>Légumes diversifié : développer l’offre</a:t>
            </a:r>
          </a:p>
          <a:p>
            <a:pPr marL="180000" indent="-180000">
              <a:buFont typeface="Arial"/>
              <a:buChar char="•"/>
            </a:pPr>
            <a:r>
              <a:rPr lang="fr-FR" sz="1800" dirty="0">
                <a:solidFill>
                  <a:srgbClr val="AF9738"/>
                </a:solidFill>
              </a:rPr>
              <a:t>Viande : professionnaliser la production pour les CC, développer les outils de transformation</a:t>
            </a:r>
          </a:p>
          <a:p>
            <a:pPr marL="180000" indent="-180000">
              <a:buFont typeface="Arial"/>
              <a:buChar char="•"/>
            </a:pPr>
            <a:r>
              <a:rPr lang="fr-FR" sz="1800" dirty="0">
                <a:solidFill>
                  <a:srgbClr val="AF9738"/>
                </a:solidFill>
              </a:rPr>
              <a:t>Céréales et </a:t>
            </a:r>
            <a:r>
              <a:rPr lang="fr-FR" sz="1800" dirty="0" err="1">
                <a:solidFill>
                  <a:srgbClr val="AF9738"/>
                </a:solidFill>
              </a:rPr>
              <a:t>oléoprotéagineux</a:t>
            </a:r>
            <a:r>
              <a:rPr lang="fr-FR" sz="1800" dirty="0">
                <a:solidFill>
                  <a:srgbClr val="AF9738"/>
                </a:solidFill>
              </a:rPr>
              <a:t> : valoriser l’origine et la qualité des produits fermiers/artisanaux</a:t>
            </a:r>
          </a:p>
          <a:p>
            <a:pPr marL="180000" indent="-180000">
              <a:buFont typeface="Arial"/>
              <a:buChar char="•"/>
            </a:pPr>
            <a:r>
              <a:rPr lang="fr-FR" sz="1800" dirty="0">
                <a:solidFill>
                  <a:srgbClr val="AF9738"/>
                </a:solidFill>
              </a:rPr>
              <a:t>Produits laitiers : </a:t>
            </a:r>
            <a:r>
              <a:rPr lang="fr-FR" sz="1800" dirty="0" err="1">
                <a:solidFill>
                  <a:srgbClr val="AF9738"/>
                </a:solidFill>
              </a:rPr>
              <a:t>dév</a:t>
            </a:r>
            <a:r>
              <a:rPr lang="fr-FR" sz="1800" dirty="0">
                <a:solidFill>
                  <a:srgbClr val="AF9738"/>
                </a:solidFill>
              </a:rPr>
              <a:t> l’offre, valoriser le surcoût de l’alimentation non OGM</a:t>
            </a:r>
          </a:p>
          <a:p>
            <a:pPr marL="180000" indent="-180000">
              <a:buFont typeface="Arial"/>
              <a:buChar char="•"/>
            </a:pPr>
            <a:r>
              <a:rPr lang="fr-FR" sz="1800" i="1" dirty="0">
                <a:solidFill>
                  <a:srgbClr val="AF9738"/>
                </a:solidFill>
              </a:rPr>
              <a:t> Intégrer artisans et commerçants au développement des </a:t>
            </a:r>
            <a:r>
              <a:rPr lang="fr-FR" sz="1800" i="1" dirty="0" smtClean="0">
                <a:solidFill>
                  <a:srgbClr val="AF9738"/>
                </a:solidFill>
              </a:rPr>
              <a:t>CC</a:t>
            </a:r>
            <a:endParaRPr lang="fr-FR" sz="1800" dirty="0">
              <a:solidFill>
                <a:srgbClr val="AF9738"/>
              </a:solidFill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4777584" y="1340768"/>
            <a:ext cx="4175976" cy="768960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 dirty="0" err="1">
                <a:solidFill>
                  <a:srgbClr val="FFFFFF"/>
                </a:solidFill>
                <a:latin typeface="Calibri"/>
              </a:rPr>
              <a:t>Dév</a:t>
            </a:r>
            <a:r>
              <a:rPr lang="fr-FR" strike="noStrike" dirty="0">
                <a:solidFill>
                  <a:srgbClr val="FFFFFF"/>
                </a:solidFill>
                <a:latin typeface="Calibri"/>
              </a:rPr>
              <a:t> des outils de regroupement de l’offre et 1</a:t>
            </a:r>
            <a:r>
              <a:rPr lang="fr-FR" strike="noStrike" baseline="30000" dirty="0">
                <a:solidFill>
                  <a:srgbClr val="FFFFFF"/>
                </a:solidFill>
                <a:latin typeface="Calibri"/>
              </a:rPr>
              <a:t>ère</a:t>
            </a:r>
            <a:r>
              <a:rPr lang="fr-FR" strike="noStrike" dirty="0">
                <a:solidFill>
                  <a:srgbClr val="FFFFFF"/>
                </a:solidFill>
                <a:latin typeface="Calibri"/>
              </a:rPr>
              <a:t> transfo,  contractualisation</a:t>
            </a:r>
            <a:endParaRPr dirty="0"/>
          </a:p>
        </p:txBody>
      </p:sp>
      <p:sp>
        <p:nvSpPr>
          <p:cNvPr id="5" name="CustomShape 4"/>
          <p:cNvSpPr/>
          <p:nvPr/>
        </p:nvSpPr>
        <p:spPr>
          <a:xfrm>
            <a:off x="4772904" y="3530148"/>
            <a:ext cx="4175976" cy="935640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FFFFFF"/>
                </a:solidFill>
                <a:latin typeface="Calibri"/>
              </a:rPr>
              <a:t>Recenser les outils de transformation , développer et soutenir des outils complémentaires</a:t>
            </a:r>
            <a:endParaRPr/>
          </a:p>
        </p:txBody>
      </p:sp>
      <p:sp>
        <p:nvSpPr>
          <p:cNvPr id="6" name="CustomShape 5"/>
          <p:cNvSpPr/>
          <p:nvPr/>
        </p:nvSpPr>
        <p:spPr>
          <a:xfrm>
            <a:off x="4801344" y="4523678"/>
            <a:ext cx="4175976" cy="719640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FFFFFF"/>
                </a:solidFill>
                <a:latin typeface="Calibri"/>
              </a:rPr>
              <a:t>Produire des repères pour dimensionner les outils de transformation</a:t>
            </a:r>
            <a:endParaRPr/>
          </a:p>
        </p:txBody>
      </p:sp>
      <p:sp>
        <p:nvSpPr>
          <p:cNvPr id="7" name="CustomShape 6"/>
          <p:cNvSpPr/>
          <p:nvPr/>
        </p:nvSpPr>
        <p:spPr>
          <a:xfrm>
            <a:off x="4788024" y="2167618"/>
            <a:ext cx="4175976" cy="1304640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FFFFFF"/>
                </a:solidFill>
                <a:latin typeface="Calibri"/>
              </a:rPr>
              <a:t>Conseil et formation pour l’adaptation de l’offre CC à la demande (gamme, réglementation sanitaire , planification, dont conversion Bio légumes)</a:t>
            </a:r>
            <a:endParaRPr/>
          </a:p>
        </p:txBody>
      </p:sp>
      <p:sp>
        <p:nvSpPr>
          <p:cNvPr id="8" name="CustomShape 7"/>
          <p:cNvSpPr/>
          <p:nvPr/>
        </p:nvSpPr>
        <p:spPr>
          <a:xfrm>
            <a:off x="4824024" y="5301208"/>
            <a:ext cx="4175976" cy="719640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FFFFFF"/>
                </a:solidFill>
                <a:latin typeface="Calibri"/>
              </a:rPr>
              <a:t>Communiquer et  former à la communication sur la qualité des produits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7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DC2C00"/>
                </a:solidFill>
              </a:rPr>
              <a:t>Enjeux spécifiques et </a:t>
            </a:r>
            <a:r>
              <a:rPr lang="fr-FR" sz="3600" b="1" dirty="0">
                <a:solidFill>
                  <a:srgbClr val="AF9738"/>
                </a:solidFill>
              </a:rPr>
              <a:t>actions</a:t>
            </a:r>
            <a:r>
              <a:rPr lang="fr-FR" sz="3600" b="1" dirty="0">
                <a:solidFill>
                  <a:srgbClr val="DC2C00"/>
                </a:solidFill>
              </a:rPr>
              <a:t> sous groupe 
</a:t>
            </a:r>
            <a:r>
              <a:rPr lang="fr-FR" sz="3600" b="1" dirty="0" smtClean="0">
                <a:solidFill>
                  <a:srgbClr val="DC2C00"/>
                </a:solidFill>
              </a:rPr>
              <a:t>Commercialisation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639341"/>
            <a:ext cx="3539176" cy="4525963"/>
          </a:xfrm>
        </p:spPr>
        <p:txBody>
          <a:bodyPr>
            <a:noAutofit/>
          </a:bodyPr>
          <a:lstStyle/>
          <a:p>
            <a:pPr marL="180000" indent="-180000">
              <a:buFont typeface="Arial"/>
              <a:buChar char="•"/>
            </a:pPr>
            <a:r>
              <a:rPr lang="fr-FR" sz="1800" dirty="0">
                <a:solidFill>
                  <a:srgbClr val="AF9738"/>
                </a:solidFill>
              </a:rPr>
              <a:t>Faciliter l’interface </a:t>
            </a:r>
            <a:r>
              <a:rPr lang="fr-FR" sz="1800" dirty="0" smtClean="0">
                <a:solidFill>
                  <a:srgbClr val="AF9738"/>
                </a:solidFill>
              </a:rPr>
              <a:t>offre demande</a:t>
            </a:r>
            <a:endParaRPr lang="fr-FR" sz="1800" dirty="0">
              <a:solidFill>
                <a:srgbClr val="AF9738"/>
              </a:solidFill>
            </a:endParaRPr>
          </a:p>
          <a:p>
            <a:pPr marL="180000" indent="-180000">
              <a:buFont typeface="Arial"/>
              <a:buChar char="•"/>
            </a:pPr>
            <a:r>
              <a:rPr lang="fr-FR" sz="1800" dirty="0">
                <a:solidFill>
                  <a:srgbClr val="AF9738"/>
                </a:solidFill>
              </a:rPr>
              <a:t>Connaitre les conditions de mise en marché</a:t>
            </a:r>
          </a:p>
          <a:p>
            <a:pPr marL="180000" indent="-180000">
              <a:buFont typeface="Arial"/>
              <a:buChar char="•"/>
            </a:pPr>
            <a:r>
              <a:rPr lang="fr-FR" sz="1800" dirty="0">
                <a:solidFill>
                  <a:srgbClr val="AF9738"/>
                </a:solidFill>
              </a:rPr>
              <a:t>Renforcer la lisibilité des CC</a:t>
            </a:r>
          </a:p>
          <a:p>
            <a:pPr marL="180000" indent="-180000">
              <a:buFont typeface="Arial"/>
              <a:buChar char="•"/>
            </a:pPr>
            <a:r>
              <a:rPr lang="fr-FR" sz="1800" dirty="0">
                <a:solidFill>
                  <a:srgbClr val="AF9738"/>
                </a:solidFill>
              </a:rPr>
              <a:t>Partager stratégie éco du développement à moyen et long terme</a:t>
            </a:r>
          </a:p>
          <a:p>
            <a:pPr marL="180000" indent="-180000">
              <a:buFont typeface="Arial"/>
              <a:buChar char="•"/>
            </a:pPr>
            <a:r>
              <a:rPr lang="fr-FR" sz="1800" dirty="0">
                <a:solidFill>
                  <a:srgbClr val="AF9738"/>
                </a:solidFill>
              </a:rPr>
              <a:t>Développer les différents modes de commercialisation (RHD et particuliers)</a:t>
            </a:r>
          </a:p>
          <a:p>
            <a:pPr marL="180000" indent="-180000">
              <a:buFont typeface="Arial"/>
              <a:buChar char="•"/>
            </a:pPr>
            <a:r>
              <a:rPr lang="fr-FR" sz="1800" dirty="0">
                <a:solidFill>
                  <a:srgbClr val="AF9738"/>
                </a:solidFill>
              </a:rPr>
              <a:t>Développer la formation (aux acheteurs et aux producteurs)</a:t>
            </a:r>
          </a:p>
          <a:p>
            <a:pPr marL="180000" indent="-180000">
              <a:lnSpc>
                <a:spcPct val="100000"/>
              </a:lnSpc>
            </a:pPr>
            <a:r>
              <a:rPr lang="fr-FR" sz="1800" dirty="0">
                <a:solidFill>
                  <a:srgbClr val="AF9738"/>
                </a:solidFill>
              </a:rPr>
              <a:t>Plutôt de la logistique humaine pour réussir interface offre demande</a:t>
            </a:r>
          </a:p>
        </p:txBody>
      </p:sp>
      <p:sp>
        <p:nvSpPr>
          <p:cNvPr id="9" name="CustomShape 3"/>
          <p:cNvSpPr/>
          <p:nvPr/>
        </p:nvSpPr>
        <p:spPr>
          <a:xfrm>
            <a:off x="4726800" y="1556792"/>
            <a:ext cx="4176000" cy="1060920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FFFFFF"/>
                </a:solidFill>
                <a:latin typeface="Calibri"/>
              </a:rPr>
              <a:t>Recensement et référencement des professionnels, des producteurs en CC, mise en relation fine</a:t>
            </a:r>
            <a:endParaRPr dirty="0"/>
          </a:p>
        </p:txBody>
      </p:sp>
      <p:sp>
        <p:nvSpPr>
          <p:cNvPr id="10" name="CustomShape 4"/>
          <p:cNvSpPr/>
          <p:nvPr/>
        </p:nvSpPr>
        <p:spPr>
          <a:xfrm>
            <a:off x="4726800" y="4259042"/>
            <a:ext cx="4176000" cy="683640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FFFFFF"/>
                </a:solidFill>
                <a:latin typeface="Calibri"/>
              </a:rPr>
              <a:t>Etudes prospectives par filière /par territoire</a:t>
            </a:r>
            <a:endParaRPr/>
          </a:p>
        </p:txBody>
      </p:sp>
      <p:sp>
        <p:nvSpPr>
          <p:cNvPr id="11" name="CustomShape 5"/>
          <p:cNvSpPr/>
          <p:nvPr/>
        </p:nvSpPr>
        <p:spPr>
          <a:xfrm>
            <a:off x="4726800" y="4999472"/>
            <a:ext cx="4176000" cy="1079640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FFFFFF"/>
                </a:solidFill>
                <a:latin typeface="Calibri"/>
              </a:rPr>
              <a:t>Formation : de l’interconnaissance des acteurs à la réponse conjointe aux besoins des acteurs</a:t>
            </a:r>
            <a:endParaRPr/>
          </a:p>
        </p:txBody>
      </p:sp>
      <p:sp>
        <p:nvSpPr>
          <p:cNvPr id="12" name="CustomShape 6"/>
          <p:cNvSpPr/>
          <p:nvPr/>
        </p:nvSpPr>
        <p:spPr>
          <a:xfrm>
            <a:off x="4726800" y="2674502"/>
            <a:ext cx="4176000" cy="791640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FFFFFF"/>
                </a:solidFill>
                <a:latin typeface="Calibri"/>
              </a:rPr>
              <a:t>Formation aux conditions de mise en marché selon les différentes formes de CC</a:t>
            </a:r>
            <a:endParaRPr/>
          </a:p>
        </p:txBody>
      </p:sp>
      <p:sp>
        <p:nvSpPr>
          <p:cNvPr id="13" name="CustomShape 7"/>
          <p:cNvSpPr/>
          <p:nvPr/>
        </p:nvSpPr>
        <p:spPr>
          <a:xfrm>
            <a:off x="4726800" y="3522932"/>
            <a:ext cx="4176000" cy="679320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FFFFFF"/>
                </a:solidFill>
                <a:latin typeface="Calibri"/>
              </a:rPr>
              <a:t>Création d’un identifiant CC pour les producteurs et les territoires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00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DC2C00"/>
                </a:solidFill>
              </a:rPr>
              <a:t>Plan d’actions régional CCEAP : </a:t>
            </a:r>
            <a:r>
              <a:rPr lang="fr-FR" b="1" dirty="0" smtClean="0">
                <a:solidFill>
                  <a:srgbClr val="DC2C00"/>
                </a:solidFill>
              </a:rPr>
              <a:t/>
            </a:r>
            <a:br>
              <a:rPr lang="fr-FR" b="1" dirty="0" smtClean="0">
                <a:solidFill>
                  <a:srgbClr val="DC2C00"/>
                </a:solidFill>
              </a:rPr>
            </a:br>
            <a:r>
              <a:rPr lang="fr-FR" b="1" dirty="0" smtClean="0">
                <a:solidFill>
                  <a:srgbClr val="AF9738"/>
                </a:solidFill>
              </a:rPr>
              <a:t>RHD </a:t>
            </a:r>
            <a:r>
              <a:rPr lang="fr-FR" b="1" dirty="0">
                <a:solidFill>
                  <a:srgbClr val="AF9738"/>
                </a:solidFill>
              </a:rPr>
              <a:t>et magasins </a:t>
            </a:r>
            <a:r>
              <a:rPr lang="fr-FR" b="1">
                <a:solidFill>
                  <a:srgbClr val="AF9738"/>
                </a:solidFill>
              </a:rPr>
              <a:t>de </a:t>
            </a:r>
            <a:r>
              <a:rPr lang="fr-FR" b="1" smtClean="0">
                <a:solidFill>
                  <a:srgbClr val="AF9738"/>
                </a:solidFill>
              </a:rPr>
              <a:t>producteurs, </a:t>
            </a:r>
            <a:r>
              <a:rPr lang="fr-FR" b="1" dirty="0">
                <a:solidFill>
                  <a:srgbClr val="AF9738"/>
                </a:solidFill>
              </a:rPr>
              <a:t>modalités de CC prioritaires</a:t>
            </a:r>
            <a:endParaRPr lang="fr-FR" dirty="0">
              <a:solidFill>
                <a:srgbClr val="AF9738"/>
              </a:solidFill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1220384" y="5194408"/>
            <a:ext cx="4297320" cy="993348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CustomShape 4"/>
          <p:cNvSpPr/>
          <p:nvPr/>
        </p:nvSpPr>
        <p:spPr>
          <a:xfrm>
            <a:off x="1301384" y="3426660"/>
            <a:ext cx="4076280" cy="1065960"/>
          </a:xfrm>
          <a:prstGeom prst="rect">
            <a:avLst/>
          </a:prstGeom>
          <a:solidFill>
            <a:srgbClr val="FF995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5"/>
          <p:cNvSpPr/>
          <p:nvPr/>
        </p:nvSpPr>
        <p:spPr>
          <a:xfrm>
            <a:off x="1187624" y="1948288"/>
            <a:ext cx="4330080" cy="1128600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FFFFFF"/>
                </a:solidFill>
                <a:latin typeface="Calibri"/>
              </a:rPr>
              <a:t>Axe 1 : </a:t>
            </a:r>
            <a:r>
              <a:rPr lang="fr-FR" b="1" strike="noStrike" dirty="0">
                <a:solidFill>
                  <a:srgbClr val="FFFFFF"/>
                </a:solidFill>
                <a:latin typeface="Calibri"/>
              </a:rPr>
              <a:t>Développer la demande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FFFFFF"/>
                </a:solidFill>
                <a:latin typeface="Calibri"/>
              </a:rPr>
              <a:t>Elargir les modes de commercialisation et de distribution des produits locaux</a:t>
            </a:r>
            <a:endParaRPr dirty="0"/>
          </a:p>
        </p:txBody>
      </p:sp>
      <p:grpSp>
        <p:nvGrpSpPr>
          <p:cNvPr id="13" name="Groupe 12"/>
          <p:cNvGrpSpPr/>
          <p:nvPr/>
        </p:nvGrpSpPr>
        <p:grpSpPr>
          <a:xfrm>
            <a:off x="1187624" y="3248968"/>
            <a:ext cx="4330080" cy="1757160"/>
            <a:chOff x="1187624" y="3082500"/>
            <a:chExt cx="4330080" cy="1757160"/>
          </a:xfrm>
        </p:grpSpPr>
        <p:sp>
          <p:nvSpPr>
            <p:cNvPr id="5" name="CustomShape 3"/>
            <p:cNvSpPr/>
            <p:nvPr/>
          </p:nvSpPr>
          <p:spPr>
            <a:xfrm>
              <a:off x="1187624" y="3082500"/>
              <a:ext cx="4330080" cy="1757160"/>
            </a:xfrm>
            <a:prstGeom prst="roundRect">
              <a:avLst>
                <a:gd name="adj" fmla="val 12960"/>
              </a:avLst>
            </a:prstGeom>
            <a:solidFill>
              <a:srgbClr val="FF9953"/>
            </a:solidFill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9" name="CustomShape 7"/>
            <p:cNvSpPr/>
            <p:nvPr/>
          </p:nvSpPr>
          <p:spPr>
            <a:xfrm>
              <a:off x="1312544" y="3284984"/>
              <a:ext cx="4080240" cy="14490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r>
                <a:rPr lang="fr-FR" dirty="0">
                  <a:solidFill>
                    <a:srgbClr val="FFFFFF"/>
                  </a:solidFill>
                </a:rPr>
                <a:t>Axe 2 : </a:t>
              </a:r>
              <a:r>
                <a:rPr lang="fr-FR" b="1" dirty="0">
                  <a:solidFill>
                    <a:srgbClr val="FFFFFF"/>
                  </a:solidFill>
                </a:rPr>
                <a:t>Développer l’offre</a:t>
              </a:r>
              <a:endParaRPr lang="fr-FR" dirty="0"/>
            </a:p>
            <a:p>
              <a:pPr>
                <a:lnSpc>
                  <a:spcPct val="100000"/>
                </a:lnSpc>
              </a:pPr>
              <a:r>
                <a:rPr lang="fr-FR" strike="noStrike" dirty="0" smtClean="0">
                  <a:solidFill>
                    <a:srgbClr val="FFFFFF"/>
                  </a:solidFill>
                  <a:latin typeface="Calibri"/>
                </a:rPr>
                <a:t>Mettre </a:t>
              </a:r>
              <a:r>
                <a:rPr lang="fr-FR" strike="noStrike" dirty="0">
                  <a:solidFill>
                    <a:srgbClr val="FFFFFF"/>
                  </a:solidFill>
                  <a:latin typeface="Calibri"/>
                </a:rPr>
                <a:t>l’accent sur les filières porc charcutier et légumes</a:t>
              </a:r>
              <a:endParaRPr dirty="0"/>
            </a:p>
            <a:p>
              <a:pPr>
                <a:lnSpc>
                  <a:spcPct val="100000"/>
                </a:lnSpc>
              </a:pPr>
              <a:r>
                <a:rPr lang="fr-FR" strike="noStrike" dirty="0">
                  <a:solidFill>
                    <a:srgbClr val="FFFFFF"/>
                  </a:solidFill>
                  <a:latin typeface="Calibri"/>
                </a:rPr>
                <a:t>Equiper les territoires d’ateliers de transformation</a:t>
              </a:r>
              <a:endParaRPr dirty="0"/>
            </a:p>
          </p:txBody>
        </p:sp>
      </p:grpSp>
      <p:sp>
        <p:nvSpPr>
          <p:cNvPr id="10" name="CustomShape 8"/>
          <p:cNvSpPr/>
          <p:nvPr/>
        </p:nvSpPr>
        <p:spPr>
          <a:xfrm>
            <a:off x="1364384" y="5194408"/>
            <a:ext cx="40136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FFFFFF"/>
                </a:solidFill>
                <a:latin typeface="Calibri"/>
              </a:rPr>
              <a:t>Axe 3 : </a:t>
            </a:r>
            <a:r>
              <a:rPr lang="fr-FR" b="1" strike="noStrike" dirty="0">
                <a:solidFill>
                  <a:srgbClr val="FFFFFF"/>
                </a:solidFill>
                <a:latin typeface="Calibri"/>
              </a:rPr>
              <a:t>Politiques publiques et actions locales auprès des </a:t>
            </a:r>
            <a:r>
              <a:rPr lang="fr-FR" strike="noStrike" dirty="0">
                <a:solidFill>
                  <a:srgbClr val="FFFFFF"/>
                </a:solidFill>
                <a:latin typeface="Calibri"/>
              </a:rPr>
              <a:t>producteurs agricoles, artisans, commerçants, collectivités</a:t>
            </a:r>
            <a:endParaRPr dirty="0"/>
          </a:p>
        </p:txBody>
      </p:sp>
      <p:sp>
        <p:nvSpPr>
          <p:cNvPr id="11" name="CustomShape 9"/>
          <p:cNvSpPr/>
          <p:nvPr/>
        </p:nvSpPr>
        <p:spPr>
          <a:xfrm rot="19197600">
            <a:off x="5229092" y="2376963"/>
            <a:ext cx="3771226" cy="14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dirty="0">
                <a:solidFill>
                  <a:srgbClr val="AF9738"/>
                </a:solidFill>
                <a:latin typeface="Calibri"/>
              </a:rPr>
              <a:t>Accompagner l’essor des magasins de producteurs</a:t>
            </a:r>
            <a:endParaRPr sz="1600" dirty="0">
              <a:solidFill>
                <a:srgbClr val="AF9738"/>
              </a:solidFill>
            </a:endParaRPr>
          </a:p>
        </p:txBody>
      </p:sp>
      <p:sp>
        <p:nvSpPr>
          <p:cNvPr id="12" name="CustomShape 10"/>
          <p:cNvSpPr/>
          <p:nvPr/>
        </p:nvSpPr>
        <p:spPr>
          <a:xfrm rot="19183800">
            <a:off x="5902915" y="4119840"/>
            <a:ext cx="3130310" cy="14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dirty="0">
                <a:solidFill>
                  <a:srgbClr val="AF9738"/>
                </a:solidFill>
                <a:latin typeface="Calibri"/>
              </a:rPr>
              <a:t>Répondre aux besoins de la RHD</a:t>
            </a:r>
            <a:endParaRPr sz="1600" dirty="0">
              <a:solidFill>
                <a:srgbClr val="AF97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DesignSlid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856</Words>
  <Application>Microsoft Office PowerPoint</Application>
  <PresentationFormat>Affichage à l'écran (4:3)</PresentationFormat>
  <Paragraphs>102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GreenWave_BusDesignSlides</vt:lpstr>
      <vt:lpstr>Plan régional de développement des Circuits courts et de l’Economie Alimentaire de Proximité</vt:lpstr>
      <vt:lpstr>Plan Régional Circuits Courts et Economie Alimentaire de proximité
14 décembre 2015  </vt:lpstr>
      <vt:lpstr>Plan d’actions régional CCEAP</vt:lpstr>
      <vt:lpstr>Plan d’actions régional  CCEAP : méthode</vt:lpstr>
      <vt:lpstr>Présentation PowerPoint</vt:lpstr>
      <vt:lpstr>Enjeux spécifiques et actions sous groupe 
Installation/transmission/financement/RH …</vt:lpstr>
      <vt:lpstr>Enjeux spécifiques et actions sous groupe 
Production/Transformation…</vt:lpstr>
      <vt:lpstr>Enjeux spécifiques et actions sous groupe 
Commercialisation</vt:lpstr>
      <vt:lpstr>Plan d’actions régional CCEAP :  RHD et magasins de producteurs, modalités de CC prioritaires</vt:lpstr>
      <vt:lpstr>Présentation PowerPoint</vt:lpstr>
      <vt:lpstr>Présentation PowerPoint</vt:lpstr>
      <vt:lpstr>Présentation PowerPoint</vt:lpstr>
      <vt:lpstr>Pour rappel, construction du plan CCEAP pour répondre aux enjeux</vt:lpstr>
      <vt:lpstr>Organisation du plan CCEAP</vt:lpstr>
      <vt:lpstr>Les moyens et objectifs opérationnels 2015 du plan CCEAP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[Communication d’entreprise]</dc:title>
  <dc:creator>LOCHON Valérie</dc:creator>
  <cp:lastModifiedBy>MAZENS Marie-Christine</cp:lastModifiedBy>
  <cp:revision>30</cp:revision>
  <cp:lastPrinted>2015-12-10T09:25:36Z</cp:lastPrinted>
  <dcterms:created xsi:type="dcterms:W3CDTF">2015-12-01T08:13:44Z</dcterms:created>
  <dcterms:modified xsi:type="dcterms:W3CDTF">2015-12-10T12:35:15Z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